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74" r:id="rId2"/>
    <p:sldId id="256" r:id="rId3"/>
    <p:sldId id="505" r:id="rId4"/>
    <p:sldId id="509" r:id="rId5"/>
    <p:sldId id="511" r:id="rId6"/>
    <p:sldId id="579" r:id="rId7"/>
    <p:sldId id="519" r:id="rId8"/>
    <p:sldId id="523" r:id="rId9"/>
    <p:sldId id="580" r:id="rId10"/>
    <p:sldId id="560" r:id="rId11"/>
    <p:sldId id="561" r:id="rId12"/>
    <p:sldId id="562" r:id="rId13"/>
    <p:sldId id="563" r:id="rId14"/>
    <p:sldId id="564" r:id="rId15"/>
    <p:sldId id="565" r:id="rId16"/>
    <p:sldId id="566" r:id="rId17"/>
    <p:sldId id="567" r:id="rId18"/>
    <p:sldId id="568" r:id="rId19"/>
    <p:sldId id="569" r:id="rId20"/>
    <p:sldId id="570" r:id="rId21"/>
    <p:sldId id="573" r:id="rId22"/>
    <p:sldId id="574" r:id="rId23"/>
    <p:sldId id="575" r:id="rId24"/>
    <p:sldId id="576" r:id="rId25"/>
    <p:sldId id="577" r:id="rId26"/>
    <p:sldId id="578" r:id="rId27"/>
    <p:sldId id="541" r:id="rId28"/>
    <p:sldId id="542" r:id="rId29"/>
    <p:sldId id="571" r:id="rId30"/>
    <p:sldId id="572" r:id="rId31"/>
    <p:sldId id="545" r:id="rId32"/>
    <p:sldId id="546" r:id="rId33"/>
    <p:sldId id="547" r:id="rId34"/>
    <p:sldId id="558" r:id="rId35"/>
    <p:sldId id="548" r:id="rId36"/>
    <p:sldId id="559" r:id="rId37"/>
    <p:sldId id="551" r:id="rId38"/>
    <p:sldId id="552" r:id="rId39"/>
    <p:sldId id="553" r:id="rId40"/>
    <p:sldId id="554" r:id="rId41"/>
    <p:sldId id="556" r:id="rId42"/>
    <p:sldId id="557" r:id="rId43"/>
    <p:sldId id="297" r:id="rId44"/>
    <p:sldId id="517" r:id="rId45"/>
    <p:sldId id="298" r:id="rId46"/>
  </p:sldIdLst>
  <p:sldSz cx="12192000" cy="6858000"/>
  <p:notesSz cx="6858000" cy="9144000"/>
  <p:embeddedFontLst>
    <p:embeddedFont>
      <p:font typeface="맑은 고딕" panose="020B0503020000020004" pitchFamily="50" charset="-127"/>
      <p:regular r:id="rId49"/>
      <p:bold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개요" id="{EB5E3347-B142-4B8C-BDB6-FEF54F3237E1}">
          <p14:sldIdLst>
            <p14:sldId id="274"/>
            <p14:sldId id="256"/>
            <p14:sldId id="505"/>
            <p14:sldId id="509"/>
            <p14:sldId id="511"/>
            <p14:sldId id="579"/>
            <p14:sldId id="519"/>
            <p14:sldId id="523"/>
            <p14:sldId id="580"/>
          </p14:sldIdLst>
        </p14:section>
        <p14:section name="상단 검색" id="{4B9BE946-C1FC-4814-BECC-00A2197322A6}">
          <p14:sldIdLst>
            <p14:sldId id="560"/>
          </p14:sldIdLst>
        </p14:section>
        <p14:section name="홈" id="{A772F502-165D-4FAC-9590-E5103FDCDB16}">
          <p14:sldIdLst>
            <p14:sldId id="561"/>
          </p14:sldIdLst>
        </p14:section>
        <p14:section name="회원가입" id="{D79EFF6D-A90E-4E05-85ED-C6F7F8BB4A14}">
          <p14:sldIdLst>
            <p14:sldId id="562"/>
            <p14:sldId id="563"/>
            <p14:sldId id="564"/>
          </p14:sldIdLst>
        </p14:section>
        <p14:section name="로그인" id="{FBCA5CA8-1199-4318-A3A7-9F2484C8DD65}">
          <p14:sldIdLst>
            <p14:sldId id="565"/>
          </p14:sldIdLst>
        </p14:section>
        <p14:section name="비밀번호/계정찾기" id="{43F68C42-5990-422B-A0A4-3EB2F6CF54BE}">
          <p14:sldIdLst>
            <p14:sldId id="566"/>
            <p14:sldId id="567"/>
            <p14:sldId id="568"/>
            <p14:sldId id="569"/>
            <p14:sldId id="570"/>
          </p14:sldIdLst>
        </p14:section>
        <p14:section name="게시글" id="{7A7D771B-8361-4AB7-9FAB-C69D89730CD0}">
          <p14:sldIdLst>
            <p14:sldId id="573"/>
            <p14:sldId id="574"/>
            <p14:sldId id="575"/>
            <p14:sldId id="576"/>
            <p14:sldId id="577"/>
            <p14:sldId id="578"/>
          </p14:sldIdLst>
        </p14:section>
        <p14:section name="마이페이지" id="{75CB169C-6FA9-411A-8405-C9CC5EF8D88D}">
          <p14:sldIdLst>
            <p14:sldId id="541"/>
            <p14:sldId id="542"/>
            <p14:sldId id="571"/>
            <p14:sldId id="572"/>
          </p14:sldIdLst>
        </p14:section>
        <p14:section name="고객센터" id="{C26BA460-D436-4B2B-BFB5-43079AE1DCC4}">
          <p14:sldIdLst>
            <p14:sldId id="545"/>
            <p14:sldId id="546"/>
            <p14:sldId id="547"/>
            <p14:sldId id="558"/>
          </p14:sldIdLst>
        </p14:section>
        <p14:section name="채팅" id="{89771C0A-0A6C-4805-B71A-67070DC5B7B7}">
          <p14:sldIdLst>
            <p14:sldId id="548"/>
          </p14:sldIdLst>
        </p14:section>
        <p14:section name="관리자" id="{3CFC26DD-5A0B-42C5-ABEA-CEEA4F944653}">
          <p14:sldIdLst>
            <p14:sldId id="559"/>
            <p14:sldId id="551"/>
            <p14:sldId id="552"/>
            <p14:sldId id="553"/>
            <p14:sldId id="554"/>
            <p14:sldId id="556"/>
            <p14:sldId id="557"/>
          </p14:sldIdLst>
        </p14:section>
        <p14:section name="뒷페이지" id="{C544F323-A96F-47C8-B1A3-27DEE20DFFF8}">
          <p14:sldIdLst>
            <p14:sldId id="297"/>
            <p14:sldId id="51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소연" initials="김" lastIdx="1" clrIdx="0">
    <p:extLst>
      <p:ext uri="{19B8F6BF-5375-455C-9EA6-DF929625EA0E}">
        <p15:presenceInfo xmlns:p15="http://schemas.microsoft.com/office/powerpoint/2012/main" userId="S::ansrose@knou.ac.kr::46c6cf06-c7b4-469c-94aa-43001eb03c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E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BCC7958-0906-41ED-9494-3503888FF6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중고거래 서비스플랫폼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AAFDD-E88B-4D6B-90AA-8040CC1EF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501A9-592D-4C7C-91B0-C4B00AB2ECC0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26E7BC-FE11-45AB-8421-20F12CEBD9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9C169F-D14E-449E-924F-62E3E1B772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0547F-DE58-4835-A98D-90A075684C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56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중고거래 서비스플랫폼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1B7A1-FCEB-4F17-B864-24C4151CA662}" type="datetimeFigureOut">
              <a:rPr lang="ko-KR" altLang="en-US" smtClean="0"/>
              <a:t>2022-01-12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3878B-BF8E-427E-A2AC-26CBBB2F6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54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16FFF-988B-404F-9C30-E40FEE944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A9F441-EF88-4375-996C-746ED492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90321-E213-4682-8827-B917B4DF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51BE-EBA8-49AB-949A-C50A59C2BA7C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F57F1-ECA5-4F2E-85D5-57E348A28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39C4D-59CC-44C9-902B-85363C15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0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9F811-99EF-43EC-8295-1651477C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6DAE16-804F-4374-ACA3-4569E124A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3FD717-78BF-4D69-8A89-39E941D0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5A02F-B9C0-4DFD-AFD0-E0053FFC916F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ACA4C-5B20-4A08-A70E-A8A2E143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70C9E-2BFF-4544-9457-8BBCDFC8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43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8267FA-DB4A-4642-B7E2-AF76880D3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29C49-7F11-487B-AFDB-B0D2EF500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8AEF9-A1C3-4E46-A5DD-858A38C3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001E-7BEB-4F61-A8BE-F414E1AC3D23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0F27B6-9223-4AFE-A583-88BBCBE0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BBE90-FDA1-41F4-AEAC-5E5092F1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31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2BA82-2062-49A6-94E0-C82A27C4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EEB607-7A2F-4E7C-AC95-C6C55688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A2B0A-790D-4E88-A242-3300633E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4CAE1-5D75-4E42-9A98-B07A008F3966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DDFFE-81F2-4D53-826E-F5568CB1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3FB06-D26D-476D-A9CE-766C55CB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46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5883D-A1FE-4A10-883B-FE2A1754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B060A-5C22-4500-B56E-64CCD195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9FABCB-10A3-4956-8D0C-D295FA949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34B56-4244-474A-871C-EAD0D3ECB8EF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3D509-CFB6-4FC8-907F-C9BB44B5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BD0D1-41E1-4D3A-A6B6-A4ECFB8B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82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639C8-2087-49FE-99AA-B9D8665A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A7363-22E5-4F9E-83A9-FE57D7824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944672-E238-4742-A517-AD175CF5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F633E-0448-412A-8847-7341315F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311A2-3A7D-4DE4-9836-CB1EC84ABEB2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3137A6-95DC-4AB8-9F6B-FD375951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E60297-E269-45E8-A7E5-4AC92239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83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DD8D7-8B35-45C5-9281-66B11961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5A9688-3EBF-4B12-9661-54624354F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07E909-0BEB-4FAA-969E-517A8FB7B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425ABD-3932-48B4-AA24-FEBE8F301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C8929B-529C-4237-AA4F-DD9F3C8F7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17843B-566F-4897-AFE9-649AEFBA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D668-DD32-4988-9B90-12ACCC205916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35BA76-75C3-427A-9883-ED93226C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AE46FB-772A-4C90-91CB-71A14890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38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DAD95-ED26-4719-8CAF-6CDC4966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E1A2A-1772-44B7-A27D-31570FDBC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7F43-B6FB-47EC-A8A3-458CD68904C7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E7D61B-B3B4-4600-BDA2-983B1BF0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BB5663-F76C-4139-BCC8-2FB39600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051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BB35C9-6EE1-40ED-8D12-603EF612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03CFB-E67A-4B01-A848-0D09612AC434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4B950C-1643-4C97-BCA7-36AE886E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D98DE-0465-4522-AF30-C924F578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87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32611-810D-4637-BD83-4ECBBA61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3D6575-4D74-44C5-B33F-08B4C66C2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E11AB5-9EC1-489E-B4CC-37499322F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793037-17E1-4686-82A0-E670CB1B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FEED7-A58C-477B-91C5-4DAFD9BF9B84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A84874-43AE-47D8-ADE6-D32DCA1E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B18C3-49D1-476E-89A9-D5F5E282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95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2EE78-642A-4FF6-823C-0DF4753E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9030AC-DFEE-4660-B705-9E5ACDA4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C43DE3-37E8-4165-AEF4-7F2796C02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7BCFC-06B2-4CA9-96D3-D53BE5167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D2E64-244D-4595-B5DA-46E2D104D370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80BCB-CDBD-416C-AD92-5770C717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93743C-4D82-4E78-AD88-6F6F9877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94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C0E444-E5D3-486D-A11D-AA29C2B52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2EBC3C-A91F-4993-9752-F06B016E8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23C30-DF43-4DDB-AEF9-7D9486511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022DE-73E5-4D5E-8834-F1A1656AB12B}" type="datetime1">
              <a:rPr lang="ko-KR" altLang="en-US" smtClean="0"/>
              <a:t>2022-01-12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14B9B-EBD8-489D-B7A5-BF04B1AE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D2DB8-1923-4886-BF9F-FB5BD2D1A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104C9-983F-4070-B2DC-A262D3210BD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19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주황 단색으로 채워진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4449234" y="427566"/>
            <a:ext cx="2772833" cy="2772833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950460" y="3212725"/>
            <a:ext cx="8020145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중고거래 서비스 플랫폼</a:t>
            </a:r>
            <a:endParaRPr lang="en-US" altLang="ko-KR" sz="6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오렌지 마켓</a:t>
            </a:r>
            <a:r>
              <a:rPr lang="en-US" altLang="ko-KR" sz="6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CBDF7-012F-4989-AF58-8DCA94473A2F}"/>
              </a:ext>
            </a:extLst>
          </p:cNvPr>
          <p:cNvSpPr txBox="1"/>
          <p:nvPr/>
        </p:nvSpPr>
        <p:spPr>
          <a:xfrm>
            <a:off x="2921858" y="5430041"/>
            <a:ext cx="6335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자바</a:t>
            </a:r>
            <a:r>
              <a:rPr lang="en-US" altLang="ko-KR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(JAVA)</a:t>
            </a:r>
            <a:r>
              <a:rPr lang="ko-KR" altLang="en-US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안드로이드 웹 </a:t>
            </a:r>
            <a:r>
              <a:rPr lang="en-US" altLang="ko-KR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앱 개발자 </a:t>
            </a:r>
            <a:r>
              <a:rPr lang="en-US" altLang="ko-KR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(B)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</a:t>
            </a:r>
            <a:r>
              <a:rPr lang="ko-KR" altLang="en-US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 김은우</a:t>
            </a:r>
            <a:r>
              <a:rPr lang="en-US" altLang="ko-KR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김소연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유정목</a:t>
            </a:r>
            <a:endParaRPr lang="ko-KR" altLang="en-US" sz="2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F5E5239-66DA-4D69-994D-FBFF0317BBFA}"/>
              </a:ext>
            </a:extLst>
          </p:cNvPr>
          <p:cNvSpPr/>
          <p:nvPr/>
        </p:nvSpPr>
        <p:spPr>
          <a:xfrm rot="14013543">
            <a:off x="7143836" y="1051408"/>
            <a:ext cx="274634" cy="41101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CAB5F5B6-0596-496A-A6B0-516364E3BAAD}"/>
              </a:ext>
            </a:extLst>
          </p:cNvPr>
          <p:cNvSpPr/>
          <p:nvPr/>
        </p:nvSpPr>
        <p:spPr>
          <a:xfrm rot="11022752">
            <a:off x="6961300" y="907967"/>
            <a:ext cx="224402" cy="42796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ACB0FA-0B66-45E5-911F-906B841EF223}"/>
              </a:ext>
            </a:extLst>
          </p:cNvPr>
          <p:cNvCxnSpPr/>
          <p:nvPr/>
        </p:nvCxnSpPr>
        <p:spPr>
          <a:xfrm>
            <a:off x="0" y="64261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" descr="커서 단색으로 채워진">
            <a:extLst>
              <a:ext uri="{FF2B5EF4-FFF2-40B4-BE49-F238E27FC236}">
                <a16:creationId xmlns:a16="http://schemas.microsoft.com/office/drawing/2014/main" id="{F4E29085-352D-4124-8573-415E5675F1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6947679" y="1331610"/>
            <a:ext cx="939963" cy="939963"/>
          </a:xfrm>
          <a:prstGeom prst="rect">
            <a:avLst/>
          </a:prstGeom>
          <a:effectLst/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6922650-873D-405C-B3CC-26E74700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상단 메뉴</a:t>
            </a:r>
            <a:r>
              <a:rPr lang="en-US" altLang="ko-KR" sz="800" dirty="0"/>
              <a:t>(header)</a:t>
            </a:r>
            <a:r>
              <a:rPr lang="ko-KR" altLang="en-US" sz="800" dirty="0"/>
              <a:t>의 검색 아이콘을 누르면 나오는 화면입니다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참고</a:t>
            </a:r>
            <a:r>
              <a:rPr lang="en-US" altLang="ko-KR" sz="800" dirty="0"/>
              <a:t>: https://www.ssgdfs.com/kr/main/initMain)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검색어를 입력 받아 결과 페이지로 이동됩니다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현재 가장 검색 량이 많은 키워드를 보여줍니다</a:t>
            </a:r>
            <a:r>
              <a:rPr lang="en-US" altLang="ko-KR" sz="800" dirty="0"/>
              <a:t>-- </a:t>
            </a:r>
            <a:r>
              <a:rPr lang="ko-KR" altLang="en-US" sz="700" dirty="0"/>
              <a:t>최대 </a:t>
            </a:r>
            <a:r>
              <a:rPr lang="en-US" altLang="ko-KR" sz="700" dirty="0"/>
              <a:t>10</a:t>
            </a:r>
            <a:r>
              <a:rPr lang="ko-KR" altLang="en-US" sz="700" dirty="0"/>
              <a:t>개</a:t>
            </a:r>
            <a:endParaRPr lang="en-US" altLang="ko-KR" sz="7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회원이 검색한 키워드 목록을 보여줍니다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700" dirty="0"/>
              <a:t>최대 </a:t>
            </a:r>
            <a:r>
              <a:rPr lang="en-US" altLang="ko-KR" sz="700" dirty="0"/>
              <a:t>8</a:t>
            </a:r>
            <a:r>
              <a:rPr lang="ko-KR" altLang="en-US" sz="700" dirty="0"/>
              <a:t>개</a:t>
            </a:r>
            <a:endParaRPr lang="en-US" altLang="ko-KR" sz="700" dirty="0"/>
          </a:p>
          <a:p>
            <a:pPr lvl="1"/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회원이 등록한 검색 키워드를 보여줍니다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700" dirty="0"/>
              <a:t>최대 </a:t>
            </a:r>
            <a:r>
              <a:rPr lang="en-US" altLang="ko-KR" sz="700" dirty="0"/>
              <a:t>8</a:t>
            </a:r>
            <a:r>
              <a:rPr lang="ko-KR" altLang="en-US" sz="700" dirty="0"/>
              <a:t>개</a:t>
            </a: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각 리스트의 키워드를 클릭하면 해당 키워드의 검색 결과로 이동됩니다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endParaRPr lang="en-US" altLang="ko-KR" sz="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상단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24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검색</a:t>
            </a:r>
            <a:endParaRPr lang="ko-KR" altLang="en-US" sz="23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290B2913-1223-4988-AD8D-CDADF0A73EB1}"/>
              </a:ext>
            </a:extLst>
          </p:cNvPr>
          <p:cNvGrpSpPr/>
          <p:nvPr/>
        </p:nvGrpSpPr>
        <p:grpSpPr>
          <a:xfrm>
            <a:off x="1608613" y="1796815"/>
            <a:ext cx="5601822" cy="310539"/>
            <a:chOff x="1664031" y="1796815"/>
            <a:chExt cx="5601822" cy="310539"/>
          </a:xfrm>
        </p:grpSpPr>
        <p:sp>
          <p:nvSpPr>
            <p:cNvPr id="260" name="Input">
              <a:extLst>
                <a:ext uri="{FF2B5EF4-FFF2-40B4-BE49-F238E27FC236}">
                  <a16:creationId xmlns:a16="http://schemas.microsoft.com/office/drawing/2014/main" id="{33348751-8423-4A1F-B431-2E5CB301B594}"/>
                </a:ext>
              </a:extLst>
            </p:cNvPr>
            <p:cNvSpPr/>
            <p:nvPr/>
          </p:nvSpPr>
          <p:spPr>
            <a:xfrm>
              <a:off x="1664031" y="1799628"/>
              <a:ext cx="5027713" cy="307726"/>
            </a:xfrm>
            <a:prstGeom prst="roundRect">
              <a:avLst>
                <a:gd name="adj" fmla="val 10785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0584" tIns="64008" rIns="100584" bIns="640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검색어 입력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1" name="Button">
              <a:extLst>
                <a:ext uri="{FF2B5EF4-FFF2-40B4-BE49-F238E27FC236}">
                  <a16:creationId xmlns:a16="http://schemas.microsoft.com/office/drawing/2014/main" id="{C363DC2B-FEDC-4818-BBCC-61AE985A6677}"/>
                </a:ext>
              </a:extLst>
            </p:cNvPr>
            <p:cNvSpPr/>
            <p:nvPr/>
          </p:nvSpPr>
          <p:spPr>
            <a:xfrm>
              <a:off x="6794321" y="1796815"/>
              <a:ext cx="471532" cy="310539"/>
            </a:xfrm>
            <a:prstGeom prst="roundRect">
              <a:avLst>
                <a:gd name="adj" fmla="val 11182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64008" rIns="91440" bIns="640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검색</a:t>
              </a:r>
              <a:endParaRPr lang="en-US" sz="10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792FC1E6-FF44-4446-B966-3CEAB8394227}"/>
              </a:ext>
            </a:extLst>
          </p:cNvPr>
          <p:cNvGrpSpPr/>
          <p:nvPr/>
        </p:nvGrpSpPr>
        <p:grpSpPr>
          <a:xfrm>
            <a:off x="1614607" y="2272144"/>
            <a:ext cx="2534449" cy="2660073"/>
            <a:chOff x="1670025" y="2272144"/>
            <a:chExt cx="2534449" cy="2660073"/>
          </a:xfrm>
        </p:grpSpPr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9A050B59-BC41-4049-AA41-1A5F9D5E9BA3}"/>
                </a:ext>
              </a:extLst>
            </p:cNvPr>
            <p:cNvSpPr/>
            <p:nvPr/>
          </p:nvSpPr>
          <p:spPr>
            <a:xfrm>
              <a:off x="1670025" y="2272144"/>
              <a:ext cx="2534449" cy="266007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D70C3384-94B9-43A9-BE2E-20AB5E10CD33}"/>
                </a:ext>
              </a:extLst>
            </p:cNvPr>
            <p:cNvSpPr txBox="1"/>
            <p:nvPr/>
          </p:nvSpPr>
          <p:spPr>
            <a:xfrm>
              <a:off x="1702718" y="2383152"/>
              <a:ext cx="20591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0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인기 키워드</a:t>
              </a:r>
              <a:endParaRPr lang="ko-KR" altLang="en-US" sz="800" dirty="0"/>
            </a:p>
          </p:txBody>
        </p:sp>
        <p:sp>
          <p:nvSpPr>
            <p:cNvPr id="327" name="Bulleted List">
              <a:extLst>
                <a:ext uri="{FF2B5EF4-FFF2-40B4-BE49-F238E27FC236}">
                  <a16:creationId xmlns:a16="http://schemas.microsoft.com/office/drawing/2014/main" id="{97F377A3-C58B-455D-A07E-91B3B3A1E1EE}"/>
                </a:ext>
              </a:extLst>
            </p:cNvPr>
            <p:cNvSpPr txBox="1"/>
            <p:nvPr/>
          </p:nvSpPr>
          <p:spPr>
            <a:xfrm>
              <a:off x="1813682" y="2666936"/>
              <a:ext cx="827406" cy="1974387"/>
            </a:xfrm>
            <a:prstGeom prst="rect">
              <a:avLst/>
            </a:prstGeom>
            <a:noFill/>
          </p:spPr>
          <p:txBody>
            <a:bodyPr wrap="none" lIns="73152" tIns="36576" rIns="73152" bIns="36576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 </a:t>
              </a: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</a:t>
              </a: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키워드 </a:t>
              </a:r>
              <a:r>
                <a:rPr lang="en-US" altLang="ko-KR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</a:t>
              </a: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28600" indent="-228600" algn="just">
                <a:spcAft>
                  <a:spcPts val="300"/>
                </a:spcAft>
                <a:buClr>
                  <a:srgbClr val="5F5F5F"/>
                </a:buClr>
                <a:buFont typeface="+mj-lt"/>
                <a:buAutoNum type="arabicPeriod"/>
              </a:pPr>
              <a:endParaRPr lang="en-US" sz="8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0E4AD2-572E-48C9-9EC9-A65403167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6" y="1648915"/>
            <a:ext cx="6952745" cy="3457921"/>
          </a:xfrm>
          <a:prstGeom prst="rect">
            <a:avLst/>
          </a:prstGeom>
        </p:spPr>
      </p:pic>
      <p:sp>
        <p:nvSpPr>
          <p:cNvPr id="333" name="타원 325">
            <a:extLst>
              <a:ext uri="{FF2B5EF4-FFF2-40B4-BE49-F238E27FC236}">
                <a16:creationId xmlns:a16="http://schemas.microsoft.com/office/drawing/2014/main" id="{7B9DCF1C-37EF-4421-84F8-75E7D139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384" y="1670881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200" y="1648915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4" name="타원 325">
            <a:extLst>
              <a:ext uri="{FF2B5EF4-FFF2-40B4-BE49-F238E27FC236}">
                <a16:creationId xmlns:a16="http://schemas.microsoft.com/office/drawing/2014/main" id="{EDDDC577-AEDB-4FDD-B2A6-29683A4C4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3384" y="2175694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325">
            <a:extLst>
              <a:ext uri="{FF2B5EF4-FFF2-40B4-BE49-F238E27FC236}">
                <a16:creationId xmlns:a16="http://schemas.microsoft.com/office/drawing/2014/main" id="{BFA69B6E-215C-41F1-8025-269EAF5E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274" y="2055823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325">
            <a:extLst>
              <a:ext uri="{FF2B5EF4-FFF2-40B4-BE49-F238E27FC236}">
                <a16:creationId xmlns:a16="http://schemas.microsoft.com/office/drawing/2014/main" id="{489E3FFC-F623-4382-A731-F4277F842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274" y="2515211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80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회원이 인증한 동네의 가장 최근 상품을 등록 순으로 보여줍니다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700" dirty="0"/>
              <a:t>최대 </a:t>
            </a:r>
            <a:r>
              <a:rPr lang="en-US" altLang="ko-KR" sz="700" dirty="0"/>
              <a:t>12</a:t>
            </a:r>
            <a:r>
              <a:rPr lang="ko-KR" altLang="en-US" sz="700" dirty="0"/>
              <a:t>개의 제품</a:t>
            </a:r>
            <a:endParaRPr lang="en-US" altLang="ko-KR" sz="7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회원이 인증한 동네에서 가장 관심 표시가 많은 상품을 보여줍니다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700" dirty="0"/>
              <a:t>최대 </a:t>
            </a:r>
            <a:r>
              <a:rPr lang="en-US" altLang="ko-KR" sz="700" dirty="0"/>
              <a:t>12</a:t>
            </a:r>
            <a:r>
              <a:rPr lang="ko-KR" altLang="en-US" sz="700" dirty="0"/>
              <a:t>개의 제품</a:t>
            </a:r>
            <a:endParaRPr lang="en-US" altLang="ko-KR" sz="700" dirty="0"/>
          </a:p>
          <a:p>
            <a:pPr lvl="1"/>
            <a:endParaRPr lang="en-US" altLang="ko-KR" sz="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회원이 관심 표시한 상품을 보여줍니다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최대 </a:t>
            </a:r>
            <a:r>
              <a:rPr lang="en-US" altLang="ko-KR" sz="700" dirty="0"/>
              <a:t>12</a:t>
            </a:r>
            <a:r>
              <a:rPr lang="ko-KR" altLang="en-US" sz="700" dirty="0"/>
              <a:t>개의 제품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슬라이드 형식</a:t>
            </a: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각 제품을 클릭하면 상세페이지로 이동됩니다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홈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DAFC7E6-0985-42B2-9EA3-475487592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8" y="1219791"/>
            <a:ext cx="6817453" cy="4700642"/>
          </a:xfrm>
          <a:prstGeom prst="rect">
            <a:avLst/>
          </a:prstGeom>
        </p:spPr>
      </p:pic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63" y="3994775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325">
            <a:extLst>
              <a:ext uri="{FF2B5EF4-FFF2-40B4-BE49-F238E27FC236}">
                <a16:creationId xmlns:a16="http://schemas.microsoft.com/office/drawing/2014/main" id="{BFA69B6E-215C-41F1-8025-269EAF5E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63" y="4501260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325">
            <a:extLst>
              <a:ext uri="{FF2B5EF4-FFF2-40B4-BE49-F238E27FC236}">
                <a16:creationId xmlns:a16="http://schemas.microsoft.com/office/drawing/2014/main" id="{489E3FFC-F623-4382-A731-F4277F842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63" y="5007745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22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D36258-E963-49D5-95DF-C038628E8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59" y="991210"/>
            <a:ext cx="5266438" cy="541208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사이트 이용약관 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개인정보 수집 방침 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위치정보 이용약관 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필수 약관에 동의가 되었는 지 확인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동의하지 않은 약관이 있을 경우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ko-KR" altLang="en-US" sz="700" b="1" dirty="0">
                <a:solidFill>
                  <a:srgbClr val="FF0000"/>
                </a:solidFill>
              </a:rPr>
              <a:t>알림</a:t>
            </a:r>
            <a:r>
              <a:rPr lang="en-US" altLang="ko-KR" sz="700" b="1" dirty="0">
                <a:solidFill>
                  <a:srgbClr val="FF0000"/>
                </a:solidFill>
              </a:rPr>
              <a:t>:</a:t>
            </a:r>
            <a:r>
              <a:rPr lang="en-US" altLang="ko-KR" sz="700" dirty="0"/>
              <a:t> </a:t>
            </a:r>
            <a:r>
              <a:rPr lang="ko-KR" altLang="en-US" sz="700" dirty="0"/>
              <a:t>필수 약관은 반드시 동의가 필요합니다</a:t>
            </a:r>
            <a:r>
              <a:rPr lang="en-US" altLang="ko-KR" sz="700" dirty="0"/>
              <a:t>.</a:t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ko-KR" altLang="en-US" sz="700" dirty="0"/>
              <a:t>알림을 띄우고 해당 약관으로 </a:t>
            </a:r>
            <a:r>
              <a:rPr lang="en-US" altLang="ko-KR" sz="700" dirty="0"/>
              <a:t>focus</a:t>
            </a:r>
            <a:r>
              <a:rPr lang="ko-KR" altLang="en-US" sz="700" dirty="0"/>
              <a:t>가 가도록 한다</a:t>
            </a:r>
            <a:r>
              <a:rPr lang="en-US" altLang="ko-KR" sz="7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회원가입 </a:t>
            </a:r>
            <a:r>
              <a:rPr lang="en-US" altLang="ko-KR" sz="2000" dirty="0"/>
              <a:t>-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약관동의</a:t>
            </a:r>
            <a:endParaRPr lang="ko-KR" altLang="en-US" sz="2000" dirty="0"/>
          </a:p>
        </p:txBody>
      </p:sp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58" y="1748971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325">
            <a:extLst>
              <a:ext uri="{FF2B5EF4-FFF2-40B4-BE49-F238E27FC236}">
                <a16:creationId xmlns:a16="http://schemas.microsoft.com/office/drawing/2014/main" id="{BFA69B6E-215C-41F1-8025-269EAF5E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58" y="3336694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325">
            <a:extLst>
              <a:ext uri="{FF2B5EF4-FFF2-40B4-BE49-F238E27FC236}">
                <a16:creationId xmlns:a16="http://schemas.microsoft.com/office/drawing/2014/main" id="{489E3FFC-F623-4382-A731-F4277F842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558" y="5006622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6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8"/>
            <a:ext cx="4421399" cy="53498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838200"/>
            <a:ext cx="3208018" cy="5950523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7986" y="1203064"/>
            <a:ext cx="2835908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이름 입력란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연락처 입력란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 : </a:t>
            </a:r>
            <a:r>
              <a:rPr lang="ko-KR" altLang="en-US" sz="800" dirty="0"/>
              <a:t>중복불가</a:t>
            </a: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닉네임 입력란 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 : </a:t>
            </a:r>
            <a:r>
              <a:rPr lang="ko-KR" altLang="en-US" sz="800" dirty="0"/>
              <a:t>중복불가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700" dirty="0"/>
              <a:t>닉네임은 중복될 수 없습니다</a:t>
            </a:r>
            <a:r>
              <a:rPr lang="en-US" altLang="ko-KR" sz="700" dirty="0"/>
              <a:t>.</a:t>
            </a:r>
            <a:br>
              <a:rPr lang="en-US" altLang="ko-KR" sz="700" dirty="0"/>
            </a:br>
            <a:r>
              <a:rPr lang="en-US" altLang="ko-KR" sz="700" dirty="0"/>
              <a:t>- 6-12</a:t>
            </a:r>
            <a:r>
              <a:rPr lang="ko-KR" altLang="en-US" sz="700" dirty="0"/>
              <a:t>자 이내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공백 없이 한글</a:t>
            </a:r>
            <a:r>
              <a:rPr lang="en-US" altLang="ko-KR" sz="700" dirty="0"/>
              <a:t>, </a:t>
            </a:r>
            <a:r>
              <a:rPr lang="ko-KR" altLang="en-US" sz="700" dirty="0"/>
              <a:t>영문</a:t>
            </a:r>
            <a:r>
              <a:rPr lang="en-US" altLang="ko-KR" sz="700" dirty="0"/>
              <a:t>, </a:t>
            </a:r>
            <a:r>
              <a:rPr lang="ko-KR" altLang="en-US" sz="700" dirty="0"/>
              <a:t>숫자만 입력가능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한글 </a:t>
            </a:r>
            <a:r>
              <a:rPr lang="en-US" altLang="ko-KR" sz="700" dirty="0"/>
              <a:t>2</a:t>
            </a:r>
            <a:r>
              <a:rPr lang="ko-KR" altLang="en-US" sz="700" dirty="0"/>
              <a:t>자</a:t>
            </a:r>
            <a:r>
              <a:rPr lang="en-US" altLang="ko-KR" sz="700" dirty="0"/>
              <a:t>, </a:t>
            </a:r>
            <a:r>
              <a:rPr lang="ko-KR" altLang="en-US" sz="700" dirty="0"/>
              <a:t>영문 </a:t>
            </a:r>
            <a:r>
              <a:rPr lang="en-US" altLang="ko-KR" sz="700" dirty="0"/>
              <a:t>4</a:t>
            </a:r>
            <a:r>
              <a:rPr lang="ko-KR" altLang="en-US" sz="700" dirty="0"/>
              <a:t>자 이상 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한글</a:t>
            </a:r>
            <a:r>
              <a:rPr lang="en-US" altLang="ko-KR" sz="700" dirty="0"/>
              <a:t>, </a:t>
            </a:r>
            <a:r>
              <a:rPr lang="ko-KR" altLang="en-US" sz="700" dirty="0"/>
              <a:t>영문</a:t>
            </a:r>
            <a:r>
              <a:rPr lang="en-US" altLang="ko-KR" sz="700" dirty="0"/>
              <a:t>, </a:t>
            </a:r>
            <a:r>
              <a:rPr lang="ko-KR" altLang="en-US" sz="700" dirty="0"/>
              <a:t>숫자</a:t>
            </a:r>
            <a:r>
              <a:rPr lang="en-US" altLang="ko-KR" sz="700" dirty="0"/>
              <a:t>, </a:t>
            </a:r>
            <a:r>
              <a:rPr lang="ko-KR" altLang="en-US" sz="700" dirty="0"/>
              <a:t>마침표 조합만 사용 가능합니다</a:t>
            </a:r>
            <a:r>
              <a:rPr lang="en-US" altLang="ko-KR" sz="7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비밀번호 입력란 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비밀번호는 </a:t>
            </a:r>
            <a:r>
              <a:rPr lang="en-US" altLang="ko-KR" sz="700" dirty="0"/>
              <a:t>8-20</a:t>
            </a:r>
            <a:r>
              <a:rPr lang="ko-KR" altLang="en-US" sz="700" dirty="0"/>
              <a:t>자리로 문자</a:t>
            </a:r>
            <a:r>
              <a:rPr lang="en-US" altLang="ko-KR" sz="700" dirty="0"/>
              <a:t>, </a:t>
            </a:r>
            <a:r>
              <a:rPr lang="ko-KR" altLang="en-US" sz="700" dirty="0"/>
              <a:t>숫자</a:t>
            </a:r>
            <a:r>
              <a:rPr lang="en-US" altLang="ko-KR" sz="700" dirty="0"/>
              <a:t>, </a:t>
            </a:r>
            <a:r>
              <a:rPr lang="ko-KR" altLang="en-US" sz="700" dirty="0"/>
              <a:t>기호 중 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  2</a:t>
            </a:r>
            <a:r>
              <a:rPr lang="ko-KR" altLang="en-US" sz="700" dirty="0"/>
              <a:t>종류 조합이어야 합니다</a:t>
            </a:r>
            <a:r>
              <a:rPr lang="en-US" altLang="ko-KR" sz="7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비밀번호 재확인 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700" dirty="0"/>
              <a:t>입력한 비밀번호와 일치하는 지 확인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일치하지 않을 경우 </a:t>
            </a:r>
            <a:r>
              <a:rPr lang="ko-KR" altLang="en-US" sz="700" b="1" dirty="0">
                <a:solidFill>
                  <a:srgbClr val="FF0000"/>
                </a:solidFill>
              </a:rPr>
              <a:t>알림</a:t>
            </a:r>
            <a:r>
              <a:rPr lang="en-US" altLang="ko-KR" sz="700" dirty="0"/>
              <a:t>: “</a:t>
            </a:r>
            <a:r>
              <a:rPr lang="ko-KR" altLang="en-US" sz="700" dirty="0"/>
              <a:t>비밀번호를 확인해주세요</a:t>
            </a:r>
            <a:r>
              <a:rPr lang="en-US" altLang="ko-KR" sz="700" dirty="0"/>
              <a:t>”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이메일 인증 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 : </a:t>
            </a:r>
            <a:r>
              <a:rPr lang="ko-KR" altLang="en-US" sz="800" dirty="0"/>
              <a:t>중복불가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이메일 주소 전체를 입력 받습니다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인증실패 시</a:t>
            </a:r>
            <a:r>
              <a:rPr lang="en-US" altLang="ko-KR" sz="700" dirty="0"/>
              <a:t>: </a:t>
            </a:r>
            <a:r>
              <a:rPr lang="ko-KR" altLang="en-US" sz="700" dirty="0"/>
              <a:t>인증번호가 맞지 않습니다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ko-KR" altLang="en-US" sz="700" dirty="0"/>
              <a:t>인증 번호를 다시 받아주세요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이메일은 중복될 수 없습니다</a:t>
            </a:r>
            <a:r>
              <a:rPr lang="en-US" altLang="ko-KR" sz="700" dirty="0"/>
              <a:t>.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b="1" dirty="0">
                <a:solidFill>
                  <a:srgbClr val="FF0000"/>
                </a:solidFill>
              </a:rPr>
              <a:t>등록된 이메일의 경우</a:t>
            </a:r>
            <a:r>
              <a:rPr lang="en-US" altLang="ko-KR" sz="700" dirty="0"/>
              <a:t>: “</a:t>
            </a:r>
            <a:r>
              <a:rPr lang="ko-KR" altLang="en-US" sz="700" dirty="0"/>
              <a:t>이미 등록된 이메일 입니다</a:t>
            </a:r>
            <a:r>
              <a:rPr lang="en-US" altLang="ko-KR" sz="700" dirty="0"/>
              <a:t>. </a:t>
            </a:r>
            <a:br>
              <a:rPr lang="en-US" altLang="ko-KR" sz="700" dirty="0"/>
            </a:br>
            <a:r>
              <a:rPr lang="en-US" altLang="ko-KR" sz="700" dirty="0"/>
              <a:t>   </a:t>
            </a:r>
            <a:r>
              <a:rPr lang="ko-KR" altLang="en-US" sz="700" dirty="0"/>
              <a:t>다시 입력해주세요</a:t>
            </a:r>
            <a:r>
              <a:rPr lang="en-US" altLang="ko-KR" sz="700" dirty="0"/>
              <a:t>” </a:t>
            </a:r>
            <a:r>
              <a:rPr lang="ko-KR" altLang="en-US" sz="700" dirty="0"/>
              <a:t>알림</a:t>
            </a: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동네입력 </a:t>
            </a:r>
            <a:r>
              <a:rPr lang="en-US" altLang="ko-KR" sz="800" dirty="0"/>
              <a:t>(</a:t>
            </a:r>
            <a:r>
              <a:rPr lang="ko-KR" altLang="en-US" sz="800" dirty="0"/>
              <a:t>필수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r>
              <a:rPr lang="ko-KR" altLang="en-US" sz="800" b="1" dirty="0">
                <a:solidFill>
                  <a:srgbClr val="FF0000"/>
                </a:solidFill>
              </a:rPr>
              <a:t>검색 버튼 클릭 </a:t>
            </a:r>
            <a:r>
              <a:rPr lang="en-US" altLang="ko-KR" sz="800" b="1" dirty="0"/>
              <a:t>: </a:t>
            </a:r>
            <a:r>
              <a:rPr lang="ko-KR" altLang="en-US" sz="800" dirty="0"/>
              <a:t>팝업으로 주소 검색 기능 제공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주소 입력 완료 시 동네인증 버튼을 보여줍니다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동네인증은 선택 사항입니다</a:t>
            </a:r>
            <a:r>
              <a:rPr lang="en-US" altLang="ko-KR" sz="7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메인 페이지로 이동</a:t>
            </a: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b="1" dirty="0"/>
              <a:t>동네인증을 하지 않은 경우</a:t>
            </a:r>
            <a:r>
              <a:rPr lang="en-US" altLang="ko-KR" sz="800" b="1" dirty="0"/>
              <a:t>:</a:t>
            </a:r>
            <a:br>
              <a:rPr lang="en-US" altLang="ko-KR" sz="800" b="1" dirty="0"/>
            </a:br>
            <a:r>
              <a:rPr lang="ko-KR" altLang="en-US" sz="700" b="1" dirty="0">
                <a:solidFill>
                  <a:srgbClr val="FF0000"/>
                </a:solidFill>
              </a:rPr>
              <a:t>알림</a:t>
            </a:r>
            <a:r>
              <a:rPr lang="en-US" altLang="ko-KR" sz="700" b="1" dirty="0">
                <a:solidFill>
                  <a:srgbClr val="FF0000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저희 마켓은 동네이웃 간 거래 서비스로 인증을 하지 않으시면 거래가 제한됩니다</a:t>
            </a:r>
            <a:r>
              <a:rPr lang="en-US" altLang="ko-KR" sz="700" dirty="0">
                <a:solidFill>
                  <a:schemeClr val="tx1"/>
                </a:solidFill>
              </a:rPr>
              <a:t>.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ko-KR" altLang="en-US" sz="700" dirty="0">
                <a:solidFill>
                  <a:schemeClr val="tx1"/>
                </a:solidFill>
              </a:rPr>
              <a:t>알림 후</a:t>
            </a:r>
            <a:r>
              <a:rPr lang="en-US" altLang="ko-KR" sz="700" dirty="0">
                <a:solidFill>
                  <a:schemeClr val="tx1"/>
                </a:solidFill>
              </a:rPr>
              <a:t>,</a:t>
            </a:r>
            <a:r>
              <a:rPr lang="ko-KR" altLang="en-US" sz="700" dirty="0">
                <a:solidFill>
                  <a:schemeClr val="tx1"/>
                </a:solidFill>
              </a:rPr>
              <a:t> 가입 완료페이지로 이동</a:t>
            </a:r>
            <a:r>
              <a:rPr lang="en-US" altLang="ko-KR" sz="700" dirty="0">
                <a:solidFill>
                  <a:schemeClr val="tx1"/>
                </a:solidFill>
              </a:rPr>
              <a:t/>
            </a:r>
            <a:br>
              <a:rPr lang="en-US" altLang="ko-KR" sz="700" dirty="0">
                <a:solidFill>
                  <a:schemeClr val="tx1"/>
                </a:solidFill>
              </a:rPr>
            </a:br>
            <a:endParaRPr lang="en-US" altLang="ko-KR" sz="7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800" b="1" dirty="0"/>
              <a:t>동네인증을 완료한 경우</a:t>
            </a:r>
            <a:r>
              <a:rPr lang="en-US" altLang="ko-KR" sz="800" b="1" dirty="0"/>
              <a:t>:</a:t>
            </a:r>
            <a:br>
              <a:rPr lang="en-US" altLang="ko-KR" sz="800" b="1" dirty="0"/>
            </a:br>
            <a:r>
              <a:rPr lang="ko-KR" altLang="en-US" sz="700" dirty="0"/>
              <a:t>가입완료 페이지로 이동</a:t>
            </a: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아이디는 자동부여</a:t>
            </a:r>
            <a:r>
              <a:rPr lang="en-US" altLang="ko-KR" sz="800" dirty="0"/>
              <a:t>(</a:t>
            </a:r>
            <a:r>
              <a:rPr lang="ko-KR" altLang="en-US" sz="800" dirty="0"/>
              <a:t>숫자</a:t>
            </a:r>
            <a:r>
              <a:rPr lang="en-US" altLang="ko-KR" sz="800" dirty="0"/>
              <a:t>)</a:t>
            </a:r>
            <a:r>
              <a:rPr lang="ko-KR" altLang="en-US" sz="800" dirty="0"/>
              <a:t> 되며 </a:t>
            </a:r>
            <a:r>
              <a:rPr lang="en-US" altLang="ko-KR" sz="800" dirty="0"/>
              <a:t>My</a:t>
            </a:r>
            <a:r>
              <a:rPr lang="ko-KR" altLang="en-US" sz="800" dirty="0"/>
              <a:t>페이지에서 확인 가능합니다</a:t>
            </a: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다계정을 방지하기 위해 중복되지 않은 경우만 가입완료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kumimoji="0" lang="en-US" altLang="ko-KR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이름과 연락처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이름과 이메일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연락처와 이메일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하나라도 중복 시 </a:t>
            </a:r>
            <a:r>
              <a:rPr lang="ko-KR" altLang="en-US" sz="700" b="1" dirty="0">
                <a:solidFill>
                  <a:srgbClr val="FF0000"/>
                </a:solidFill>
              </a:rPr>
              <a:t>알림</a:t>
            </a:r>
            <a:r>
              <a:rPr lang="en-US" altLang="ko-KR" sz="700" b="1" dirty="0">
                <a:solidFill>
                  <a:srgbClr val="FF0000"/>
                </a:solidFill>
              </a:rPr>
              <a:t>: </a:t>
            </a:r>
            <a:r>
              <a:rPr lang="en-US" altLang="ko-KR" sz="700" b="1" dirty="0"/>
              <a:t>“</a:t>
            </a:r>
            <a:r>
              <a:rPr lang="ko-KR" altLang="en-US" sz="700" dirty="0"/>
              <a:t>이미 등록된 회원입니다</a:t>
            </a:r>
            <a:r>
              <a:rPr lang="en-US" altLang="ko-KR" sz="700" dirty="0"/>
              <a:t>.</a:t>
            </a:r>
            <a:r>
              <a:rPr lang="en-US" altLang="ko-KR" sz="700" b="1" dirty="0"/>
              <a:t> “</a:t>
            </a:r>
            <a:br>
              <a:rPr lang="en-US" altLang="ko-KR" sz="700" b="1" dirty="0"/>
            </a:br>
            <a:endParaRPr lang="en-US" altLang="ko-KR" sz="700" dirty="0"/>
          </a:p>
          <a:p>
            <a:r>
              <a:rPr lang="en-US" altLang="ko-KR" sz="800" dirty="0"/>
              <a:t/>
            </a:r>
            <a:br>
              <a:rPr lang="en-US" altLang="ko-KR" sz="800" dirty="0"/>
            </a:b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7986" y="854149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회원가입 </a:t>
            </a:r>
            <a:r>
              <a:rPr lang="en-US" altLang="ko-KR" sz="2000" dirty="0"/>
              <a:t>–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정보입력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endParaRPr lang="ko-KR" altLang="en-US" sz="20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7BDA40-9145-44D9-A564-969DDD576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5" y="889344"/>
            <a:ext cx="6805250" cy="5677392"/>
          </a:xfrm>
          <a:prstGeom prst="rect">
            <a:avLst/>
          </a:prstGeom>
        </p:spPr>
      </p:pic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4797" y="2234837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325">
            <a:extLst>
              <a:ext uri="{FF2B5EF4-FFF2-40B4-BE49-F238E27FC236}">
                <a16:creationId xmlns:a16="http://schemas.microsoft.com/office/drawing/2014/main" id="{BFA69B6E-215C-41F1-8025-269EAF5E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155" y="2809706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325">
            <a:extLst>
              <a:ext uri="{FF2B5EF4-FFF2-40B4-BE49-F238E27FC236}">
                <a16:creationId xmlns:a16="http://schemas.microsoft.com/office/drawing/2014/main" id="{C1B04C96-4AD1-4B75-9517-68AEBADD7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155" y="4005510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325">
            <a:extLst>
              <a:ext uri="{FF2B5EF4-FFF2-40B4-BE49-F238E27FC236}">
                <a16:creationId xmlns:a16="http://schemas.microsoft.com/office/drawing/2014/main" id="{C390FEF1-3E19-4634-8ECF-FDF1153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4900" y="6176956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325">
            <a:extLst>
              <a:ext uri="{FF2B5EF4-FFF2-40B4-BE49-F238E27FC236}">
                <a16:creationId xmlns:a16="http://schemas.microsoft.com/office/drawing/2014/main" id="{926B7FE5-3C44-4C24-923C-6C14FD274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096" y="6176956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타원 325">
            <a:extLst>
              <a:ext uri="{FF2B5EF4-FFF2-40B4-BE49-F238E27FC236}">
                <a16:creationId xmlns:a16="http://schemas.microsoft.com/office/drawing/2014/main" id="{A0EAC22C-D4BA-4E4E-928C-CD7132E81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155" y="4659007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325">
            <a:extLst>
              <a:ext uri="{FF2B5EF4-FFF2-40B4-BE49-F238E27FC236}">
                <a16:creationId xmlns:a16="http://schemas.microsoft.com/office/drawing/2014/main" id="{356A5C3A-F304-4D4D-B130-CE17F15D7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653" y="5520091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325">
            <a:extLst>
              <a:ext uri="{FF2B5EF4-FFF2-40B4-BE49-F238E27FC236}">
                <a16:creationId xmlns:a16="http://schemas.microsoft.com/office/drawing/2014/main" id="{489E3FFC-F623-4382-A731-F4277F842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155" y="3430641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타원 325">
            <a:extLst>
              <a:ext uri="{FF2B5EF4-FFF2-40B4-BE49-F238E27FC236}">
                <a16:creationId xmlns:a16="http://schemas.microsoft.com/office/drawing/2014/main" id="{6BF0CE9C-9A77-4706-8479-46F67E079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467" y="4005510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가입 회원의 닉네임으로 환영문구가 나옵니다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동네인증을 하지 않은 경우만 보여집니다</a:t>
            </a: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800" dirty="0"/>
              <a:t>My</a:t>
            </a:r>
            <a:r>
              <a:rPr lang="ko-KR" altLang="en-US" sz="800" dirty="0"/>
              <a:t>페이지의 동네인증 페이지로 이동됩니다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로그인 페이지로 이동됩니다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회원가입 </a:t>
            </a:r>
            <a:r>
              <a:rPr lang="en-US" altLang="ko-KR" sz="2000" dirty="0"/>
              <a:t>–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완료</a:t>
            </a:r>
            <a:endParaRPr lang="ko-KR" altLang="en-US" sz="20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E0B9EB8-DA62-4AC5-AAA2-546342D88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9" y="1786920"/>
            <a:ext cx="6726336" cy="4385280"/>
          </a:xfrm>
          <a:prstGeom prst="rect">
            <a:avLst/>
          </a:prstGeom>
        </p:spPr>
      </p:pic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017" y="2583366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68" name="타원 325">
            <a:extLst>
              <a:ext uri="{FF2B5EF4-FFF2-40B4-BE49-F238E27FC236}">
                <a16:creationId xmlns:a16="http://schemas.microsoft.com/office/drawing/2014/main" id="{7DC400D7-04DA-45C0-AF3A-BD41129E4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619" y="4574226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325">
            <a:extLst>
              <a:ext uri="{FF2B5EF4-FFF2-40B4-BE49-F238E27FC236}">
                <a16:creationId xmlns:a16="http://schemas.microsoft.com/office/drawing/2014/main" id="{39AD19A6-A1C7-4F3B-8092-A938970C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0619" y="5256027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325">
            <a:extLst>
              <a:ext uri="{FF2B5EF4-FFF2-40B4-BE49-F238E27FC236}">
                <a16:creationId xmlns:a16="http://schemas.microsoft.com/office/drawing/2014/main" id="{B882EA48-6D8F-4FB7-B2FA-FA6D4AE37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889" y="5811644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03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58EFEC0-0CC3-49E2-AD13-6F55A405C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9" r="28716"/>
          <a:stretch/>
        </p:blipFill>
        <p:spPr>
          <a:xfrm>
            <a:off x="2702886" y="1037026"/>
            <a:ext cx="3941026" cy="516377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이메일을 입력 받습니다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이메일 저장 체크 시 로그인을 성공한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다음 로그인부터 저장된 이메일을 보여줍니다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비밀번호를 입력 받습니다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로그인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이메일 입력확인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비밀번호 입력확인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등록된 이메일 계정인 지</a:t>
            </a:r>
            <a:r>
              <a:rPr lang="en-US" altLang="ko-KR" sz="700" dirty="0"/>
              <a:t>, </a:t>
            </a:r>
            <a:r>
              <a:rPr lang="ko-KR" altLang="en-US" sz="700" dirty="0"/>
              <a:t>비밀번호 일치하는 지 확인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일치하지 않을 시 </a:t>
            </a:r>
            <a:r>
              <a:rPr lang="ko-KR" altLang="en-US" sz="700" b="1" dirty="0">
                <a:solidFill>
                  <a:srgbClr val="FF0000"/>
                </a:solidFill>
              </a:rPr>
              <a:t>알림</a:t>
            </a:r>
            <a:r>
              <a:rPr lang="en-US" altLang="ko-KR" sz="700" dirty="0"/>
              <a:t>: “</a:t>
            </a:r>
            <a:r>
              <a:rPr lang="ko-KR" altLang="en-US" sz="700" dirty="0"/>
              <a:t>로그인 정보를 확인해주세요</a:t>
            </a:r>
            <a:r>
              <a:rPr lang="en-US" altLang="ko-KR" sz="700" dirty="0"/>
              <a:t>”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비밀번호 및 계정 찾기 페이지로 이동합니다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회원가입 페이지로 이동됩니다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로그인</a:t>
            </a:r>
          </a:p>
        </p:txBody>
      </p:sp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764" y="2793998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73" name="타원 325">
            <a:extLst>
              <a:ext uri="{FF2B5EF4-FFF2-40B4-BE49-F238E27FC236}">
                <a16:creationId xmlns:a16="http://schemas.microsoft.com/office/drawing/2014/main" id="{39AD19A6-A1C7-4F3B-8092-A938970C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4778" y="3890658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325">
            <a:extLst>
              <a:ext uri="{FF2B5EF4-FFF2-40B4-BE49-F238E27FC236}">
                <a16:creationId xmlns:a16="http://schemas.microsoft.com/office/drawing/2014/main" id="{F464B04D-A2AE-437E-8869-E3191E12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4778" y="4373150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325">
            <a:extLst>
              <a:ext uri="{FF2B5EF4-FFF2-40B4-BE49-F238E27FC236}">
                <a16:creationId xmlns:a16="http://schemas.microsoft.com/office/drawing/2014/main" id="{E8CD0830-F481-4627-9CE3-12B894B0E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242" y="4919268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325">
            <a:extLst>
              <a:ext uri="{FF2B5EF4-FFF2-40B4-BE49-F238E27FC236}">
                <a16:creationId xmlns:a16="http://schemas.microsoft.com/office/drawing/2014/main" id="{FDA37560-9FCD-42E5-8714-8C604FBE5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242" y="5713571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325">
            <a:extLst>
              <a:ext uri="{FF2B5EF4-FFF2-40B4-BE49-F238E27FC236}">
                <a16:creationId xmlns:a16="http://schemas.microsoft.com/office/drawing/2014/main" id="{B3EF3EE5-47A1-4CC2-B17B-39C00B107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4778" y="3288856"/>
            <a:ext cx="406400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6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5DF3331-BCA1-47C1-8DFC-EB66A457F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96" r="26273"/>
          <a:stretch/>
        </p:blipFill>
        <p:spPr>
          <a:xfrm>
            <a:off x="1701026" y="1531320"/>
            <a:ext cx="4794664" cy="441375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68243"/>
            <a:ext cx="2730500" cy="249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모든 입력 항목은 가입 시 입력 받은 정보를 이용합니다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이름을 입력 받습니다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이름 미 입력 시</a:t>
            </a:r>
            <a:r>
              <a:rPr lang="en-US" altLang="ko-KR" sz="700" dirty="0"/>
              <a:t>: “</a:t>
            </a:r>
            <a:r>
              <a:rPr lang="ko-KR" altLang="en-US" sz="700" dirty="0"/>
              <a:t>이름을 입력해주세요</a:t>
            </a:r>
            <a:r>
              <a:rPr lang="en-US" altLang="ko-KR" sz="700" dirty="0"/>
              <a:t>”</a:t>
            </a:r>
            <a:r>
              <a:rPr lang="ko-KR" altLang="en-US" sz="700" dirty="0"/>
              <a:t> 알림</a:t>
            </a: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연락처를 입력 받습니다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연락처 미 입력 시</a:t>
            </a:r>
            <a:r>
              <a:rPr lang="en-US" altLang="ko-KR" sz="700" dirty="0"/>
              <a:t>: “</a:t>
            </a:r>
            <a:r>
              <a:rPr lang="ko-KR" altLang="en-US" sz="700" dirty="0"/>
              <a:t>연락처를 입력해주세요” 알림</a:t>
            </a: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endParaRPr lang="ko-KR" altLang="en-US" sz="7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이름과 연락처 입력 완료 시 계정 찾기 완료 페이지로 이동합니다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등록된 회원이 아닐 경우</a:t>
            </a:r>
            <a:r>
              <a:rPr lang="en-US" altLang="ko-KR" sz="800" dirty="0"/>
              <a:t>: </a:t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b="1" dirty="0">
                <a:solidFill>
                  <a:srgbClr val="FF0000"/>
                </a:solidFill>
              </a:rPr>
              <a:t>알림</a:t>
            </a:r>
            <a:r>
              <a:rPr lang="en-US" altLang="ko-KR" sz="700" dirty="0"/>
              <a:t>: </a:t>
            </a:r>
            <a:r>
              <a:rPr lang="ko-KR" altLang="en-US" sz="700" dirty="0"/>
              <a:t>등록된 회원이 아닙니다</a:t>
            </a:r>
            <a:r>
              <a:rPr lang="en-US" altLang="ko-KR" sz="7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계정 찾기</a:t>
            </a:r>
          </a:p>
        </p:txBody>
      </p:sp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026" y="3423460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7" name="타원 325">
            <a:extLst>
              <a:ext uri="{FF2B5EF4-FFF2-40B4-BE49-F238E27FC236}">
                <a16:creationId xmlns:a16="http://schemas.microsoft.com/office/drawing/2014/main" id="{634B8C98-91FC-42D6-BB1A-CF46C7D53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026" y="4235874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25">
            <a:extLst>
              <a:ext uri="{FF2B5EF4-FFF2-40B4-BE49-F238E27FC236}">
                <a16:creationId xmlns:a16="http://schemas.microsoft.com/office/drawing/2014/main" id="{0F4C8397-6550-458F-BCC6-7AA77141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026" y="5048288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868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84BF74-C7F0-48E9-8BFD-2B57F1E27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5" r="23211"/>
          <a:stretch/>
        </p:blipFill>
        <p:spPr>
          <a:xfrm>
            <a:off x="989038" y="1531744"/>
            <a:ext cx="5704604" cy="447386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본인인증 후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인증성공</a:t>
            </a:r>
            <a:r>
              <a:rPr lang="en-US" altLang="ko-KR" sz="700" dirty="0"/>
              <a:t>: </a:t>
            </a:r>
            <a:r>
              <a:rPr lang="ko-KR" altLang="en-US" sz="700" dirty="0"/>
              <a:t>계정 닉네임을 안내합니다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계정은 앞에 두 글자만 보여집니다</a:t>
            </a:r>
            <a:r>
              <a:rPr lang="en-US" altLang="ko-KR" sz="700" dirty="0"/>
              <a:t>.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인증 실패</a:t>
            </a:r>
            <a:r>
              <a:rPr lang="en-US" altLang="ko-KR" sz="700" dirty="0"/>
              <a:t>: “</a:t>
            </a:r>
            <a:r>
              <a:rPr lang="ko-KR" altLang="en-US" sz="700" dirty="0"/>
              <a:t>인증에 실패하였습니다</a:t>
            </a:r>
            <a:r>
              <a:rPr lang="en-US" altLang="ko-KR" sz="700" dirty="0"/>
              <a:t>”</a:t>
            </a:r>
            <a:r>
              <a:rPr lang="ko-KR" altLang="en-US" sz="700" dirty="0"/>
              <a:t> 알림 노출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로그인 페이지로 이동합니다</a:t>
            </a: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비밀번호</a:t>
            </a:r>
            <a:r>
              <a:rPr lang="en-US" altLang="ko-KR" sz="800" dirty="0"/>
              <a:t> </a:t>
            </a:r>
            <a:r>
              <a:rPr lang="ko-KR" altLang="en-US" sz="800" dirty="0"/>
              <a:t>찾기</a:t>
            </a:r>
            <a:r>
              <a:rPr lang="en-US" altLang="ko-KR" sz="800" dirty="0"/>
              <a:t>(</a:t>
            </a:r>
            <a:r>
              <a:rPr lang="ko-KR" altLang="en-US" sz="800" dirty="0"/>
              <a:t>재설정</a:t>
            </a:r>
            <a:r>
              <a:rPr lang="en-US" altLang="ko-KR" sz="800" dirty="0"/>
              <a:t>)</a:t>
            </a:r>
            <a:r>
              <a:rPr lang="ko-KR" altLang="en-US" sz="800" dirty="0"/>
              <a:t> 페이지로 이동합니다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계정 찾기 완료</a:t>
            </a:r>
          </a:p>
        </p:txBody>
      </p:sp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550" y="3429000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7" name="타원 325">
            <a:extLst>
              <a:ext uri="{FF2B5EF4-FFF2-40B4-BE49-F238E27FC236}">
                <a16:creationId xmlns:a16="http://schemas.microsoft.com/office/drawing/2014/main" id="{0D470BD2-802A-4F6B-BADD-D73E2FAB0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650" y="4385575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325">
            <a:extLst>
              <a:ext uri="{FF2B5EF4-FFF2-40B4-BE49-F238E27FC236}">
                <a16:creationId xmlns:a16="http://schemas.microsoft.com/office/drawing/2014/main" id="{9213EE9D-2B9B-4A00-A299-56C316C8E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650" y="4817631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6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0F7166A5-56BC-45E1-9F6F-C163DA0E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7" r="18093"/>
          <a:stretch/>
        </p:blipFill>
        <p:spPr>
          <a:xfrm>
            <a:off x="733246" y="1235732"/>
            <a:ext cx="6359322" cy="490618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322388"/>
            <a:ext cx="27305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가입 시 등록한 이메일을 입력 받습니다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인증성공</a:t>
            </a:r>
            <a:r>
              <a:rPr lang="en-US" altLang="ko-KR" sz="700" dirty="0"/>
              <a:t>: </a:t>
            </a:r>
            <a:r>
              <a:rPr lang="ko-KR" altLang="en-US" sz="700" dirty="0"/>
              <a:t>계정 닉네임을 안내합니다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인증 실패 </a:t>
            </a:r>
            <a:r>
              <a:rPr lang="ko-KR" altLang="en-US" sz="700" b="1" dirty="0">
                <a:solidFill>
                  <a:srgbClr val="FF0000"/>
                </a:solidFill>
              </a:rPr>
              <a:t>알림</a:t>
            </a:r>
            <a:r>
              <a:rPr lang="en-US" altLang="ko-KR" sz="700" dirty="0"/>
              <a:t>: “</a:t>
            </a:r>
            <a:r>
              <a:rPr lang="ko-KR" altLang="en-US" sz="700" dirty="0"/>
              <a:t>인증에 실패하였습니다</a:t>
            </a:r>
            <a:r>
              <a:rPr lang="en-US" altLang="ko-KR" sz="700" dirty="0"/>
              <a:t>. </a:t>
            </a:r>
            <a:r>
              <a:rPr lang="ko-KR" altLang="en-US" sz="700" dirty="0"/>
              <a:t>인증번호를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ko-KR" altLang="en-US" sz="700" dirty="0"/>
              <a:t>다시 받아주세요</a:t>
            </a:r>
            <a:r>
              <a:rPr lang="en-US" altLang="ko-KR" sz="700" dirty="0"/>
              <a:t>”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닉네임을 입력 받습니다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닉네임 미 입력 시</a:t>
            </a:r>
            <a:r>
              <a:rPr lang="en-US" altLang="ko-KR" sz="700" dirty="0"/>
              <a:t>: “</a:t>
            </a:r>
            <a:r>
              <a:rPr lang="ko-KR" altLang="en-US" sz="700" dirty="0"/>
              <a:t>닉네임을 입력해주세요</a:t>
            </a:r>
            <a:r>
              <a:rPr lang="en-US" altLang="ko-KR" sz="700" dirty="0"/>
              <a:t>”</a:t>
            </a:r>
            <a:r>
              <a:rPr lang="ko-KR" altLang="en-US" sz="700" dirty="0"/>
              <a:t> 알림</a:t>
            </a: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가입 시 등록한 이메일을 입력 받습니다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인증번호 일치하지 않을 시</a:t>
            </a:r>
            <a:r>
              <a:rPr lang="en-US" altLang="ko-KR" sz="700" dirty="0"/>
              <a:t>: “</a:t>
            </a:r>
            <a:r>
              <a:rPr lang="ko-KR" altLang="en-US" sz="700" dirty="0"/>
              <a:t>인증번호를</a:t>
            </a:r>
            <a:r>
              <a:rPr lang="en-US" altLang="ko-KR" sz="700" dirty="0"/>
              <a:t/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ko-KR" altLang="en-US" sz="700" dirty="0"/>
              <a:t>확인해주세요</a:t>
            </a:r>
            <a:r>
              <a:rPr lang="en-US" altLang="ko-KR" sz="700" dirty="0"/>
              <a:t>”</a:t>
            </a:r>
            <a:r>
              <a:rPr lang="ko-KR" altLang="en-US" sz="700" dirty="0"/>
              <a:t> 알림</a:t>
            </a:r>
            <a:endParaRPr lang="en-US" altLang="ko-KR" sz="7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닉네임 입력완료와 이메일 인증 완료 시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비밀번호 재설정 페이지로 이동합니다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등록된 회원이 아닐 경우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b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알림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등록된 회원이 아닙니다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비밀번호</a:t>
            </a:r>
            <a:r>
              <a:rPr lang="en-US" altLang="ko-KR" sz="2000" dirty="0"/>
              <a:t>/</a:t>
            </a:r>
            <a:r>
              <a:rPr lang="ko-KR" altLang="en-US" sz="2000" dirty="0"/>
              <a:t>계정 찾기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비밀번호 재설정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endParaRPr lang="ko-KR" altLang="en-US" sz="2000" dirty="0"/>
          </a:p>
        </p:txBody>
      </p:sp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609" y="3310816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7" name="타원 325">
            <a:extLst>
              <a:ext uri="{FF2B5EF4-FFF2-40B4-BE49-F238E27FC236}">
                <a16:creationId xmlns:a16="http://schemas.microsoft.com/office/drawing/2014/main" id="{634B8C98-91FC-42D6-BB1A-CF46C7D53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864" y="4062196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25">
            <a:extLst>
              <a:ext uri="{FF2B5EF4-FFF2-40B4-BE49-F238E27FC236}">
                <a16:creationId xmlns:a16="http://schemas.microsoft.com/office/drawing/2014/main" id="{0F4C8397-6550-458F-BCC6-7AA77141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331" y="4749874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701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5F41AD8-ECF4-4DAE-B726-A68179A60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8" r="26211"/>
          <a:stretch/>
        </p:blipFill>
        <p:spPr>
          <a:xfrm>
            <a:off x="1228734" y="1320750"/>
            <a:ext cx="4867266" cy="475337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900" dirty="0"/>
              <a:t>비밀번호 입력란 </a:t>
            </a:r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</a:t>
            </a:r>
            <a:br>
              <a:rPr lang="en-US" altLang="ko-KR" sz="9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비밀번호는 </a:t>
            </a:r>
            <a:r>
              <a:rPr lang="en-US" altLang="ko-KR" sz="800" dirty="0"/>
              <a:t>8-20</a:t>
            </a:r>
            <a:r>
              <a:rPr lang="ko-KR" altLang="en-US" sz="800" dirty="0"/>
              <a:t>자리로 문자</a:t>
            </a:r>
            <a:r>
              <a:rPr lang="en-US" altLang="ko-KR" sz="800" dirty="0"/>
              <a:t>, </a:t>
            </a:r>
            <a:r>
              <a:rPr lang="ko-KR" altLang="en-US" sz="800" dirty="0"/>
              <a:t>숫자</a:t>
            </a:r>
            <a:r>
              <a:rPr lang="en-US" altLang="ko-KR" sz="800" dirty="0"/>
              <a:t>, </a:t>
            </a:r>
            <a:r>
              <a:rPr lang="ko-KR" altLang="en-US" sz="800" dirty="0"/>
              <a:t>기호 중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  2</a:t>
            </a:r>
            <a:r>
              <a:rPr lang="ko-KR" altLang="en-US" sz="800" dirty="0"/>
              <a:t>종류 조합이어야 합니다</a:t>
            </a:r>
            <a:r>
              <a:rPr lang="en-US" altLang="ko-KR" sz="8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8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900" dirty="0"/>
              <a:t>비밀번호 재확인 </a:t>
            </a:r>
            <a:r>
              <a:rPr lang="en-US" altLang="ko-KR" sz="900" dirty="0"/>
              <a:t>(</a:t>
            </a:r>
            <a:r>
              <a:rPr lang="ko-KR" altLang="en-US" sz="900" dirty="0"/>
              <a:t>필수</a:t>
            </a:r>
            <a:r>
              <a:rPr lang="en-US" altLang="ko-KR" sz="9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900" dirty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 비밀번호가 일치하는 지 검사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일치하지 않을 경우 </a:t>
            </a: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알림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“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비밀번호를 확인해주세요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b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일치할 경우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 재설정 완료 페이지로 이동</a:t>
            </a:r>
            <a:endParaRPr lang="en-US" altLang="ko-KR" sz="900" dirty="0"/>
          </a:p>
          <a:p>
            <a:pPr marL="342900" indent="-342900">
              <a:buFont typeface="+mj-lt"/>
              <a:buAutoNum type="arabicPeriod"/>
            </a:pPr>
            <a:endParaRPr lang="en-US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비밀번호</a:t>
            </a:r>
            <a:r>
              <a:rPr lang="en-US" altLang="ko-KR" sz="2000" dirty="0"/>
              <a:t> </a:t>
            </a:r>
            <a:r>
              <a:rPr lang="ko-KR" altLang="en-US" sz="2000" dirty="0"/>
              <a:t>재설정</a:t>
            </a:r>
          </a:p>
        </p:txBody>
      </p:sp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237" y="3757027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7" name="타원 325">
            <a:extLst>
              <a:ext uri="{FF2B5EF4-FFF2-40B4-BE49-F238E27FC236}">
                <a16:creationId xmlns:a16="http://schemas.microsoft.com/office/drawing/2014/main" id="{0D470BD2-802A-4F6B-BADD-D73E2FAB0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237" y="4444194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325">
            <a:extLst>
              <a:ext uri="{FF2B5EF4-FFF2-40B4-BE49-F238E27FC236}">
                <a16:creationId xmlns:a16="http://schemas.microsoft.com/office/drawing/2014/main" id="{9213EE9D-2B9B-4A00-A299-56C316C8E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237" y="5241908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85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9436100" y="0"/>
            <a:ext cx="2755900" cy="6858000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650240" y="58381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88A3A-A133-426F-83D5-CBB04756EA85}"/>
              </a:ext>
            </a:extLst>
          </p:cNvPr>
          <p:cNvSpPr txBox="1"/>
          <p:nvPr/>
        </p:nvSpPr>
        <p:spPr>
          <a:xfrm>
            <a:off x="1315398" y="1540725"/>
            <a:ext cx="3381054" cy="1024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3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소개</a:t>
            </a:r>
            <a:endParaRPr lang="ko-KR" alt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ECBF7-265F-4DBB-962F-732FF12E5335}"/>
              </a:ext>
            </a:extLst>
          </p:cNvPr>
          <p:cNvSpPr txBox="1"/>
          <p:nvPr/>
        </p:nvSpPr>
        <p:spPr>
          <a:xfrm>
            <a:off x="1315398" y="2505084"/>
            <a:ext cx="2342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역할분담</a:t>
            </a:r>
            <a:endParaRPr lang="ko-KR" alt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94CFB-9938-4D01-A559-8C59AB5BDA94}"/>
              </a:ext>
            </a:extLst>
          </p:cNvPr>
          <p:cNvSpPr txBox="1"/>
          <p:nvPr/>
        </p:nvSpPr>
        <p:spPr>
          <a:xfrm>
            <a:off x="1315398" y="3429000"/>
            <a:ext cx="4073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일정 및 환경</a:t>
            </a:r>
            <a:endParaRPr lang="ko-KR" alt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7F8A3B-8919-4471-900F-2CD643BA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76811-3C61-407A-9558-2732783BD98D}"/>
              </a:ext>
            </a:extLst>
          </p:cNvPr>
          <p:cNvSpPr txBox="1"/>
          <p:nvPr/>
        </p:nvSpPr>
        <p:spPr>
          <a:xfrm>
            <a:off x="1315398" y="4393359"/>
            <a:ext cx="3381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3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상세</a:t>
            </a:r>
            <a:endParaRPr lang="ko-KR" altLang="en-US" sz="3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13335D-680E-44A5-BFF9-8BABE9F87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1" r="25538"/>
          <a:stretch/>
        </p:blipFill>
        <p:spPr>
          <a:xfrm>
            <a:off x="1604514" y="1702723"/>
            <a:ext cx="4692770" cy="379558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800" dirty="0"/>
              <a:t>로그인 페이지로 이동합니다</a:t>
            </a:r>
            <a:endParaRPr lang="en-US" altLang="ko-KR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비밀번호</a:t>
            </a:r>
            <a:r>
              <a:rPr lang="en-US" altLang="ko-KR" sz="2000" dirty="0"/>
              <a:t> </a:t>
            </a:r>
            <a:r>
              <a:rPr lang="ko-KR" altLang="en-US" sz="2000" dirty="0"/>
              <a:t>재설정</a:t>
            </a:r>
            <a:r>
              <a:rPr lang="en-US" altLang="ko-KR" sz="2000" dirty="0"/>
              <a:t> </a:t>
            </a:r>
            <a:r>
              <a:rPr lang="ko-KR" altLang="en-US" sz="2000" dirty="0"/>
              <a:t>완료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AE9E05F-CD13-4589-976D-4387BD08B8C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7" name="타원 325">
            <a:extLst>
              <a:ext uri="{FF2B5EF4-FFF2-40B4-BE49-F238E27FC236}">
                <a16:creationId xmlns:a16="http://schemas.microsoft.com/office/drawing/2014/main" id="{0D470BD2-802A-4F6B-BADD-D73E2FAB0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366" y="3693228"/>
            <a:ext cx="374414" cy="3605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4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UJUNGMOK\Desktop\ppt화면\ppt화면\카테고리목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8" y="1701021"/>
            <a:ext cx="7120105" cy="409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z="800" smtClean="0">
                <a:solidFill>
                  <a:schemeClr val="tx1"/>
                </a:solidFill>
              </a:rPr>
              <a:t>21</a:t>
            </a:fld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/>
              <a:t>카테고리 표시 기능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선택한 카테고리 표시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제품 리스트 표시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선택 시 상세 화면으로 이동</a:t>
            </a:r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카테고리 및 제품 리스트</a:t>
            </a:r>
            <a:endParaRPr lang="en-US" altLang="ko-KR" sz="1600" dirty="0" smtClean="0"/>
          </a:p>
        </p:txBody>
      </p:sp>
      <p:sp>
        <p:nvSpPr>
          <p:cNvPr id="14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40" y="251967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39" y="300827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71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UJUNGMOK\Desktop\ppt화면\ppt화면\제품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5" y="1407346"/>
            <a:ext cx="6525708" cy="46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z="800" smtClean="0">
                <a:solidFill>
                  <a:schemeClr val="tx1"/>
                </a:solidFill>
              </a:rPr>
              <a:t>22</a:t>
            </a:fld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/>
              <a:t>판매 상태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판매 상태 표시 기</a:t>
            </a:r>
            <a:r>
              <a:rPr lang="ko-KR" altLang="en-US" sz="1100" dirty="0"/>
              <a:t>능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제품 사진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사진 표시 기능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제목 및 가격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제목 및 가격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/>
              <a:t>4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회원 신용도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판매자의 평가 신용도 표시 기능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/>
              <a:t>5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판매자 닉네임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판매자 닉네임 표시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판매자 닉네임 클릭 시 다른 글 표시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6. </a:t>
            </a:r>
            <a:r>
              <a:rPr lang="ko-KR" altLang="en-US" sz="1100" dirty="0" err="1"/>
              <a:t>관심수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채팅수</a:t>
            </a:r>
            <a:r>
              <a:rPr lang="en-US" altLang="ko-KR" sz="1100" dirty="0"/>
              <a:t>, </a:t>
            </a:r>
            <a:r>
              <a:rPr lang="ko-KR" altLang="en-US" sz="1100" dirty="0"/>
              <a:t>조회수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관심수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채팅수</a:t>
            </a:r>
            <a:r>
              <a:rPr lang="en-US" altLang="ko-KR" sz="1100" dirty="0"/>
              <a:t>, </a:t>
            </a:r>
            <a:r>
              <a:rPr lang="ko-KR" altLang="en-US" sz="1100" dirty="0"/>
              <a:t>조회수 표시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smtClean="0"/>
              <a:t>7. </a:t>
            </a:r>
            <a:r>
              <a:rPr lang="ko-KR" altLang="en-US" sz="1100" dirty="0"/>
              <a:t>신고하기 버튼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신고버튼 클릭 시 판매자 신고 기능</a:t>
            </a:r>
            <a:endParaRPr lang="en-US" altLang="ko-KR" sz="1100" dirty="0"/>
          </a:p>
          <a:p>
            <a:endParaRPr lang="en-US" altLang="ko-KR" sz="1100" dirty="0" smtClean="0"/>
          </a:p>
          <a:p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제품 상세 </a:t>
            </a:r>
            <a:r>
              <a:rPr lang="en-US" altLang="ko-KR" sz="1600" dirty="0" smtClean="0"/>
              <a:t>1</a:t>
            </a:r>
          </a:p>
        </p:txBody>
      </p:sp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13" y="2876576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083" y="2827814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1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081" y="3234977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2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105" y="372710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3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082" y="370586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4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89" y="324899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5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501" y="229089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6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444" y="2281895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7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527" y="477595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8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062" y="4762690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4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13" y="2182370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8351" y="475470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12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 descr="C:\Users\YUJUNGMOK\Desktop\ppt화면\ppt화면\제품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55" y="1407346"/>
            <a:ext cx="6525708" cy="46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z="800" smtClean="0">
                <a:solidFill>
                  <a:schemeClr val="tx1"/>
                </a:solidFill>
              </a:rPr>
              <a:t>23</a:t>
            </a:fld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8. </a:t>
            </a:r>
            <a:r>
              <a:rPr lang="ko-KR" altLang="en-US" sz="1100" dirty="0">
                <a:solidFill>
                  <a:prstClr val="black"/>
                </a:solidFill>
              </a:rPr>
              <a:t>수정 버튼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수정 버튼 클릭 시 제품 </a:t>
            </a:r>
            <a:r>
              <a:rPr lang="ko-KR" altLang="en-US" sz="1100" dirty="0" err="1">
                <a:solidFill>
                  <a:prstClr val="black"/>
                </a:solidFill>
              </a:rPr>
              <a:t>판매글</a:t>
            </a:r>
            <a:r>
              <a:rPr lang="ko-KR" altLang="en-US" sz="1100" dirty="0">
                <a:solidFill>
                  <a:prstClr val="black"/>
                </a:solidFill>
              </a:rPr>
              <a:t> 수정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lvl="0"/>
            <a:endParaRPr lang="en-US" altLang="ko-KR" sz="1100" dirty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9. </a:t>
            </a:r>
            <a:r>
              <a:rPr lang="ko-KR" altLang="en-US" sz="1100" dirty="0">
                <a:solidFill>
                  <a:prstClr val="black"/>
                </a:solidFill>
              </a:rPr>
              <a:t>삭제 버튼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- </a:t>
            </a:r>
            <a:r>
              <a:rPr lang="ko-KR" altLang="en-US" sz="1100" dirty="0">
                <a:solidFill>
                  <a:prstClr val="black"/>
                </a:solidFill>
              </a:rPr>
              <a:t>수정 버튼 클릭 시 제품 </a:t>
            </a:r>
            <a:r>
              <a:rPr lang="ko-KR" altLang="en-US" sz="1100" dirty="0" err="1">
                <a:solidFill>
                  <a:prstClr val="black"/>
                </a:solidFill>
              </a:rPr>
              <a:t>판매글</a:t>
            </a:r>
            <a:r>
              <a:rPr lang="ko-KR" altLang="en-US" sz="1100" dirty="0">
                <a:solidFill>
                  <a:prstClr val="black"/>
                </a:solidFill>
              </a:rPr>
              <a:t> 삭제</a:t>
            </a:r>
            <a:endParaRPr lang="en-US" altLang="ko-KR" sz="1100" dirty="0">
              <a:solidFill>
                <a:prstClr val="black"/>
              </a:solidFill>
            </a:endParaRPr>
          </a:p>
          <a:p>
            <a:endParaRPr lang="en-US" altLang="ko-KR" sz="1100" dirty="0" smtClean="0"/>
          </a:p>
          <a:p>
            <a:r>
              <a:rPr lang="en-US" altLang="ko-KR" sz="1100" dirty="0"/>
              <a:t>10. </a:t>
            </a:r>
            <a:r>
              <a:rPr lang="ko-KR" altLang="en-US" sz="1100" dirty="0"/>
              <a:t>관심 버튼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관심 버튼 클릭 시 </a:t>
            </a:r>
            <a:r>
              <a:rPr lang="ko-KR" altLang="en-US" sz="1100" dirty="0" err="1"/>
              <a:t>관심수</a:t>
            </a:r>
            <a:r>
              <a:rPr lang="ko-KR" altLang="en-US" sz="1100" dirty="0"/>
              <a:t> 증가</a:t>
            </a:r>
          </a:p>
          <a:p>
            <a:endParaRPr lang="ko-KR" altLang="en-US" sz="1100" dirty="0"/>
          </a:p>
          <a:p>
            <a:r>
              <a:rPr lang="en-US" altLang="ko-KR" sz="1100" dirty="0"/>
              <a:t>11. </a:t>
            </a:r>
            <a:r>
              <a:rPr lang="ko-KR" altLang="en-US" sz="1100" dirty="0"/>
              <a:t>채팅 버튼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채팅 버튼 클릭 시 </a:t>
            </a:r>
            <a:r>
              <a:rPr lang="ko-KR" altLang="en-US" sz="1100" dirty="0" err="1"/>
              <a:t>판매자와</a:t>
            </a:r>
            <a:r>
              <a:rPr lang="ko-KR" altLang="en-US" sz="1100" dirty="0"/>
              <a:t> 채팅 기능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채팅 버튼 클릭 시 </a:t>
            </a:r>
            <a:r>
              <a:rPr lang="ko-KR" altLang="en-US" sz="1100" dirty="0" err="1"/>
              <a:t>채팅수</a:t>
            </a:r>
            <a:r>
              <a:rPr lang="ko-KR" altLang="en-US" sz="1100" dirty="0"/>
              <a:t> 증가</a:t>
            </a:r>
          </a:p>
          <a:p>
            <a:endParaRPr lang="en-US" altLang="ko-KR" sz="1100" dirty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12. </a:t>
            </a:r>
            <a:r>
              <a:rPr lang="ko-KR" altLang="en-US" sz="1100" dirty="0"/>
              <a:t>시세 조회 버튼</a:t>
            </a:r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조회 버튼 클릭 시 </a:t>
            </a:r>
            <a:r>
              <a:rPr lang="ko-KR" altLang="en-US" sz="1100" dirty="0" smtClean="0"/>
              <a:t>사이트 내 관련제품 </a:t>
            </a:r>
            <a:r>
              <a:rPr lang="ko-KR" altLang="en-US" sz="1100" dirty="0"/>
              <a:t>시세  표시</a:t>
            </a:r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제품 상세 </a:t>
            </a:r>
            <a:r>
              <a:rPr lang="en-US" altLang="ko-KR" sz="1600" dirty="0" smtClean="0"/>
              <a:t>2</a:t>
            </a:r>
          </a:p>
        </p:txBody>
      </p:sp>
      <p:sp>
        <p:nvSpPr>
          <p:cNvPr id="114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13" y="2876576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083" y="2827814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081" y="324899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105" y="372710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082" y="370586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9589" y="324899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501" y="229089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444" y="2281895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4527" y="477595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062" y="4762690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12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13" y="2182370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8351" y="4763327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755" y="1804131"/>
            <a:ext cx="6525708" cy="382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z="800" smtClean="0">
                <a:solidFill>
                  <a:schemeClr val="tx1"/>
                </a:solidFill>
              </a:rPr>
              <a:t>24</a:t>
            </a:fld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100" dirty="0" smtClean="0">
                <a:solidFill>
                  <a:prstClr val="black"/>
                </a:solidFill>
              </a:rPr>
              <a:t>13. </a:t>
            </a:r>
            <a:r>
              <a:rPr lang="ko-KR" altLang="en-US" sz="1100" dirty="0" smtClean="0">
                <a:solidFill>
                  <a:prstClr val="black"/>
                </a:solidFill>
              </a:rPr>
              <a:t>상품 정보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제품 정보 표시 기능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 smtClean="0">
                <a:solidFill>
                  <a:prstClr val="black"/>
                </a:solidFill>
              </a:rPr>
              <a:t>14. </a:t>
            </a:r>
            <a:r>
              <a:rPr lang="ko-KR" altLang="en-US" sz="1100" dirty="0" smtClean="0">
                <a:solidFill>
                  <a:prstClr val="black"/>
                </a:solidFill>
              </a:rPr>
              <a:t>연관 상품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 smtClean="0">
                <a:solidFill>
                  <a:prstClr val="black"/>
                </a:solidFill>
              </a:rPr>
              <a:t>- </a:t>
            </a:r>
            <a:r>
              <a:rPr lang="ko-KR" altLang="en-US" sz="1100" dirty="0" smtClean="0">
                <a:solidFill>
                  <a:prstClr val="black"/>
                </a:solidFill>
              </a:rPr>
              <a:t>연관 상품 표시 기능</a:t>
            </a:r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제품 상세 </a:t>
            </a:r>
            <a:r>
              <a:rPr lang="en-US" altLang="ko-KR" sz="1600" dirty="0" smtClean="0"/>
              <a:t>3</a:t>
            </a:r>
          </a:p>
        </p:txBody>
      </p:sp>
      <p:sp>
        <p:nvSpPr>
          <p:cNvPr id="123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56" y="3719105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14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57" y="2391063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8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UJUNGMOK\Desktop\ppt화면\ppt화면\제품등록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6" y="1475425"/>
            <a:ext cx="6741663" cy="448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z="800" smtClean="0">
                <a:solidFill>
                  <a:schemeClr val="tx1"/>
                </a:solidFill>
              </a:rPr>
              <a:t>25</a:t>
            </a:fld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제품 이미지 등록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제목 입력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카테고리 선택 및 연관단어</a:t>
            </a:r>
            <a:endParaRPr lang="en-US" altLang="ko-KR" sz="1100" dirty="0" smtClean="0"/>
          </a:p>
          <a:p>
            <a:r>
              <a:rPr lang="en-US" altLang="ko-KR" sz="1100" dirty="0" smtClean="0"/>
              <a:t>-  </a:t>
            </a:r>
            <a:r>
              <a:rPr lang="ko-KR" altLang="en-US" sz="1100" dirty="0" smtClean="0"/>
              <a:t>해당 물품 카테고리 선택</a:t>
            </a:r>
            <a:endParaRPr lang="en-US" altLang="ko-KR" sz="1100" dirty="0" smtClean="0"/>
          </a:p>
          <a:p>
            <a:r>
              <a:rPr lang="en-US" altLang="ko-KR" sz="1100" dirty="0" smtClean="0"/>
              <a:t>-  </a:t>
            </a:r>
            <a:r>
              <a:rPr lang="ko-KR" altLang="en-US" sz="1100" dirty="0" smtClean="0"/>
              <a:t>연관단어 입력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4</a:t>
            </a:r>
            <a:r>
              <a:rPr lang="en-US" altLang="ko-KR" sz="1100" dirty="0"/>
              <a:t>. </a:t>
            </a:r>
            <a:r>
              <a:rPr lang="ko-KR" altLang="en-US" sz="1100" dirty="0"/>
              <a:t>거래지역 검색</a:t>
            </a:r>
            <a:r>
              <a:rPr lang="en-US" altLang="ko-KR" sz="1100" dirty="0"/>
              <a:t>/</a:t>
            </a:r>
            <a:r>
              <a:rPr lang="ko-KR" altLang="en-US" sz="1100" dirty="0"/>
              <a:t>표시</a:t>
            </a:r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인증된 거래 지역 표시</a:t>
            </a:r>
            <a:endParaRPr lang="en-US" altLang="ko-KR" sz="1100" dirty="0"/>
          </a:p>
          <a:p>
            <a:endParaRPr lang="en-US" altLang="ko-KR" sz="1100" dirty="0" smtClean="0"/>
          </a:p>
          <a:p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제품 등록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수정</a:t>
            </a:r>
            <a:endParaRPr lang="en-US" altLang="ko-KR" sz="1600" dirty="0" smtClean="0"/>
          </a:p>
        </p:txBody>
      </p:sp>
      <p:sp>
        <p:nvSpPr>
          <p:cNvPr id="142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76" y="339461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1908306" y="5843173"/>
            <a:ext cx="5045236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76" y="4297147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76" y="495448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475" y="5605292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68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476" y="1563570"/>
            <a:ext cx="6741663" cy="431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z="800" smtClean="0">
                <a:solidFill>
                  <a:schemeClr val="tx1"/>
                </a:solidFill>
              </a:rPr>
              <a:t>26</a:t>
            </a:fld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환불 가능 여부 선택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/>
              <a:t>6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가격 입력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및 가격 협의 선택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/>
              <a:t>7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설명 입력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8. </a:t>
            </a:r>
            <a:r>
              <a:rPr lang="ko-KR" altLang="en-US" sz="1100" dirty="0" smtClean="0"/>
              <a:t>등록 버튼</a:t>
            </a:r>
            <a:endParaRPr lang="en-US" altLang="ko-KR" sz="1100" dirty="0" smtClean="0"/>
          </a:p>
          <a:p>
            <a:pPr marL="171450" indent="-171450" latinLnBrk="0">
              <a:buFontTx/>
              <a:buChar char="-"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록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 시 저장 처리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latinLnBrk="0">
              <a:buFontTx/>
              <a:buChar char="-"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 성공 시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리스트 화면 </a:t>
            </a:r>
            <a:r>
              <a: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100" dirty="0"/>
          </a:p>
          <a:p>
            <a:r>
              <a:rPr lang="en-US" altLang="ko-KR" sz="1100" dirty="0"/>
              <a:t>9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취소 버튼</a:t>
            </a:r>
            <a:endParaRPr lang="en-US" altLang="ko-KR" sz="1100" dirty="0" smtClean="0"/>
          </a:p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메인 화면 혹은 이전 화면으로 이동</a:t>
            </a:r>
            <a:endParaRPr lang="en-US" altLang="ko-KR" sz="1100" dirty="0" smtClean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제품 등록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수정</a:t>
            </a:r>
            <a:endParaRPr lang="en-US" altLang="ko-KR" sz="1600" dirty="0" smtClean="0"/>
          </a:p>
        </p:txBody>
      </p:sp>
      <p:sp>
        <p:nvSpPr>
          <p:cNvPr id="172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06" y="1965680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3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05" y="2620612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4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06" y="3936837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5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324" y="5012861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607" y="5023797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80115" y="2073137"/>
            <a:ext cx="285647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1. </a:t>
            </a:r>
            <a:r>
              <a:rPr lang="ko-KR" altLang="en-US" sz="900" dirty="0" smtClean="0">
                <a:latin typeface="+mn-ea"/>
              </a:rPr>
              <a:t>프로필 수정</a:t>
            </a:r>
            <a:endParaRPr lang="en-US" altLang="ko-KR" sz="9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+mn-ea"/>
              </a:rPr>
              <a:t>프로필의 회원정보</a:t>
            </a:r>
            <a:r>
              <a:rPr lang="en-US" altLang="ko-KR" sz="900" dirty="0" smtClean="0">
                <a:latin typeface="+mn-ea"/>
              </a:rPr>
              <a:t> </a:t>
            </a:r>
            <a:r>
              <a:rPr lang="ko-KR" altLang="en-US" sz="900" dirty="0" smtClean="0">
                <a:latin typeface="+mn-ea"/>
              </a:rPr>
              <a:t>수정 화면 이동</a:t>
            </a:r>
            <a:endParaRPr lang="en-US" altLang="ko-KR" sz="9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2. </a:t>
            </a:r>
            <a:r>
              <a:rPr lang="ko-KR" altLang="en-US" sz="900" dirty="0" smtClean="0">
                <a:latin typeface="+mn-ea"/>
              </a:rPr>
              <a:t>동네 인증하기</a:t>
            </a:r>
            <a:endParaRPr lang="en-US" altLang="ko-KR" sz="9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+mn-ea"/>
              </a:rPr>
              <a:t>우리동네 </a:t>
            </a:r>
            <a:r>
              <a:rPr lang="ko-KR" altLang="en-US" sz="900" dirty="0" err="1" smtClean="0">
                <a:latin typeface="+mn-ea"/>
              </a:rPr>
              <a:t>인증기능</a:t>
            </a:r>
            <a:endParaRPr lang="en-US" altLang="ko-KR" sz="9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3. </a:t>
            </a:r>
            <a:r>
              <a:rPr lang="ko-KR" altLang="en-US" sz="900" dirty="0">
                <a:latin typeface="+mn-ea"/>
              </a:rPr>
              <a:t>회원탈퇴</a:t>
            </a:r>
            <a:endParaRPr lang="en-US" altLang="ko-KR" sz="900" dirty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- </a:t>
            </a:r>
            <a:r>
              <a:rPr lang="ko-KR" altLang="en-US" sz="900" dirty="0">
                <a:latin typeface="+mn-ea"/>
              </a:rPr>
              <a:t>사유 및 탈퇴확인 비번 입력 및 </a:t>
            </a:r>
            <a:r>
              <a:rPr lang="en-US" altLang="ko-KR" sz="900" dirty="0">
                <a:latin typeface="+mn-ea"/>
              </a:rPr>
              <a:t>3</a:t>
            </a:r>
            <a:r>
              <a:rPr lang="ko-KR" altLang="en-US" sz="900" dirty="0">
                <a:latin typeface="+mn-ea"/>
              </a:rPr>
              <a:t>일 뒤 자동 </a:t>
            </a:r>
            <a:r>
              <a:rPr lang="ko-KR" altLang="en-US" sz="900" dirty="0" smtClean="0">
                <a:latin typeface="+mn-ea"/>
              </a:rPr>
              <a:t>탈퇴  </a:t>
            </a:r>
            <a:endParaRPr lang="en-US" altLang="ko-KR" sz="900" dirty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- 3</a:t>
            </a:r>
            <a:r>
              <a:rPr lang="ko-KR" altLang="en-US" sz="900" dirty="0">
                <a:latin typeface="+mn-ea"/>
              </a:rPr>
              <a:t>일 이내 탈퇴취소기능</a:t>
            </a:r>
            <a:endParaRPr lang="en-US" altLang="ko-KR" sz="9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4. </a:t>
            </a:r>
            <a:r>
              <a:rPr lang="ko-KR" altLang="en-US" sz="900" dirty="0" smtClean="0">
                <a:latin typeface="+mn-ea"/>
              </a:rPr>
              <a:t>프로필 사진 변경</a:t>
            </a:r>
            <a:endParaRPr lang="en-US" altLang="ko-KR" sz="900" dirty="0" smtClean="0">
              <a:latin typeface="+mn-ea"/>
            </a:endParaRPr>
          </a:p>
          <a:p>
            <a:r>
              <a:rPr lang="en-US" altLang="ko-KR" sz="900" dirty="0" smtClean="0">
                <a:latin typeface="+mn-ea"/>
              </a:rPr>
              <a:t>- </a:t>
            </a:r>
            <a:r>
              <a:rPr lang="ko-KR" altLang="en-US" sz="900" dirty="0" smtClean="0">
                <a:latin typeface="+mn-ea"/>
              </a:rPr>
              <a:t>프로필 이미지 변경</a:t>
            </a:r>
            <a:endParaRPr lang="en-US" altLang="ko-KR" sz="900" dirty="0">
              <a:latin typeface="+mn-ea"/>
            </a:endParaRPr>
          </a:p>
          <a:p>
            <a:endParaRPr lang="en-US" altLang="ko-KR" sz="900" dirty="0" smtClean="0">
              <a:latin typeface="+mn-ea"/>
            </a:endParaRPr>
          </a:p>
          <a:p>
            <a:r>
              <a:rPr lang="en-US" altLang="ko-KR" sz="900" dirty="0" smtClean="0">
                <a:latin typeface="+mn-ea"/>
              </a:rPr>
              <a:t>5. </a:t>
            </a:r>
            <a:r>
              <a:rPr lang="ko-KR" altLang="en-US" sz="900" dirty="0" smtClean="0">
                <a:latin typeface="+mn-ea"/>
              </a:rPr>
              <a:t>관심 키워드</a:t>
            </a:r>
            <a:endParaRPr lang="en-US" altLang="ko-KR" sz="900" dirty="0" smtClean="0">
              <a:latin typeface="+mn-ea"/>
            </a:endParaRPr>
          </a:p>
          <a:p>
            <a:r>
              <a:rPr lang="en-US" altLang="ko-KR" sz="900" dirty="0" smtClean="0">
                <a:latin typeface="+mn-ea"/>
              </a:rPr>
              <a:t>-  </a:t>
            </a:r>
            <a:r>
              <a:rPr lang="ko-KR" altLang="en-US" sz="900" dirty="0" smtClean="0">
                <a:latin typeface="+mn-ea"/>
              </a:rPr>
              <a:t>관심 키워드 등록 및 삭제</a:t>
            </a:r>
            <a:endParaRPr lang="en-US" altLang="ko-KR" sz="900" dirty="0" smtClean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900" dirty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6. </a:t>
            </a:r>
            <a:r>
              <a:rPr lang="ko-KR" altLang="en-US" sz="900" dirty="0">
                <a:latin typeface="+mn-ea"/>
              </a:rPr>
              <a:t>관심목록</a:t>
            </a:r>
            <a:endParaRPr lang="en-US" altLang="ko-KR" sz="900" dirty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- </a:t>
            </a:r>
            <a:r>
              <a:rPr lang="ko-KR" altLang="en-US" sz="900" dirty="0">
                <a:latin typeface="+mn-ea"/>
              </a:rPr>
              <a:t>관심표시한 제품 </a:t>
            </a:r>
            <a:r>
              <a:rPr lang="ko-KR" altLang="en-US" sz="900" dirty="0" smtClean="0">
                <a:latin typeface="+mn-ea"/>
              </a:rPr>
              <a:t>리스트 출력 및 삭제</a:t>
            </a:r>
            <a:endParaRPr lang="en-US" altLang="ko-KR" sz="900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900" dirty="0">
              <a:ea typeface="한컴 윤고딕 23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35" y="1256196"/>
            <a:ext cx="5844365" cy="4989887"/>
          </a:xfrm>
          <a:prstGeom prst="rect">
            <a:avLst/>
          </a:prstGeom>
        </p:spPr>
      </p:pic>
      <p:sp>
        <p:nvSpPr>
          <p:cNvPr id="10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342" y="2073138"/>
            <a:ext cx="276123" cy="2449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325">
            <a:extLst>
              <a:ext uri="{FF2B5EF4-FFF2-40B4-BE49-F238E27FC236}">
                <a16:creationId xmlns:a16="http://schemas.microsoft.com/office/drawing/2014/main" id="{FF708FFF-06E9-4696-8070-5DD00D278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7938" y="2073138"/>
            <a:ext cx="276123" cy="2449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/>
            <a:r>
              <a:rPr lang="en-US" altLang="ko-KR" sz="20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25">
            <a:extLst>
              <a:ext uri="{FF2B5EF4-FFF2-40B4-BE49-F238E27FC236}">
                <a16:creationId xmlns:a16="http://schemas.microsoft.com/office/drawing/2014/main" id="{E65F6DAC-6162-4FA5-B6DC-996F7B178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411" y="2073137"/>
            <a:ext cx="276123" cy="2449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325">
            <a:extLst>
              <a:ext uri="{FF2B5EF4-FFF2-40B4-BE49-F238E27FC236}">
                <a16:creationId xmlns:a16="http://schemas.microsoft.com/office/drawing/2014/main" id="{BFA69B6E-215C-41F1-8025-269EAF5E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424" y="2763644"/>
            <a:ext cx="276123" cy="2449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325">
            <a:extLst>
              <a:ext uri="{FF2B5EF4-FFF2-40B4-BE49-F238E27FC236}">
                <a16:creationId xmlns:a16="http://schemas.microsoft.com/office/drawing/2014/main" id="{489E3FFC-F623-4382-A731-F4277F842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822" y="3821701"/>
            <a:ext cx="276123" cy="2449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325">
            <a:extLst>
              <a:ext uri="{FF2B5EF4-FFF2-40B4-BE49-F238E27FC236}">
                <a16:creationId xmlns:a16="http://schemas.microsoft.com/office/drawing/2014/main" id="{2D3B08AB-3B75-46FB-BB2A-13ECB6C1B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642" y="3596618"/>
            <a:ext cx="276123" cy="2449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/>
              <a:t>마이페이지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212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21676" y="1564565"/>
            <a:ext cx="285647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+mj-ea"/>
                <a:ea typeface="+mj-ea"/>
              </a:rPr>
              <a:t>회원탈퇴</a:t>
            </a:r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lang="en-US" altLang="ko-KR" sz="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탈퇴사유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프로필의 회원정보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 화면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</a:t>
            </a:r>
            <a:endParaRPr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재확인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확인</a:t>
            </a:r>
            <a:endParaRPr lang="en-US" altLang="ko-KR" sz="9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동의 및 탈퇴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6" y="1627176"/>
            <a:ext cx="7568782" cy="3885872"/>
          </a:xfrm>
          <a:prstGeom prst="rect">
            <a:avLst/>
          </a:prstGeom>
        </p:spPr>
      </p:pic>
      <p:sp>
        <p:nvSpPr>
          <p:cNvPr id="26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781" y="3596618"/>
            <a:ext cx="276123" cy="2449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5737" y="4260897"/>
            <a:ext cx="276123" cy="2449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842" y="4684895"/>
            <a:ext cx="276123" cy="2449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20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20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0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UJUNGMOK\Desktop\ppt화면\ppt화면\거래내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5" y="1680876"/>
            <a:ext cx="7695747" cy="407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 </a:t>
            </a:r>
            <a:r>
              <a:rPr lang="ko-KR" altLang="en-US" sz="1100" dirty="0" smtClean="0"/>
              <a:t>판매 내역 탭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선택 시 판매 내역 표시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2.  </a:t>
            </a:r>
            <a:r>
              <a:rPr lang="ko-KR" altLang="en-US" sz="1100" dirty="0" smtClean="0"/>
              <a:t>구매 </a:t>
            </a:r>
            <a:r>
              <a:rPr lang="ko-KR" altLang="en-US" sz="1100" dirty="0"/>
              <a:t>내역 탭</a:t>
            </a:r>
            <a:endParaRPr lang="en-US" altLang="ko-KR" sz="1100" dirty="0"/>
          </a:p>
          <a:p>
            <a:r>
              <a:rPr lang="en-US" altLang="ko-KR" sz="1100" dirty="0"/>
              <a:t>-  </a:t>
            </a:r>
            <a:r>
              <a:rPr lang="ko-KR" altLang="en-US" sz="1100" dirty="0"/>
              <a:t>선택 시 </a:t>
            </a:r>
            <a:r>
              <a:rPr lang="ko-KR" altLang="en-US" sz="1100" dirty="0" smtClean="0"/>
              <a:t>구</a:t>
            </a:r>
            <a:r>
              <a:rPr lang="ko-KR" altLang="en-US" sz="1100" dirty="0"/>
              <a:t>매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내역 </a:t>
            </a:r>
            <a:r>
              <a:rPr lang="ko-KR" altLang="en-US" sz="1100" dirty="0" smtClean="0"/>
              <a:t>표시</a:t>
            </a:r>
            <a:endParaRPr lang="en-US" altLang="ko-KR" sz="1100" dirty="0"/>
          </a:p>
          <a:p>
            <a:endParaRPr lang="en-US" altLang="ko-KR" sz="1100" dirty="0" smtClean="0"/>
          </a:p>
          <a:p>
            <a:r>
              <a:rPr lang="en-US" altLang="ko-KR" sz="1100" dirty="0"/>
              <a:t>3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카테고리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제목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판매자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가격</a:t>
            </a:r>
            <a:r>
              <a:rPr lang="en-US" altLang="ko-KR" sz="1100" dirty="0" smtClean="0"/>
              <a:t>, 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거래상태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거래상태 표시 변경 기능</a:t>
            </a:r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판매내역</a:t>
            </a:r>
            <a:endParaRPr lang="en-US" altLang="ko-KR" sz="1600" dirty="0" smtClean="0"/>
          </a:p>
        </p:txBody>
      </p:sp>
      <p:sp>
        <p:nvSpPr>
          <p:cNvPr id="34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340" y="254658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38" y="3434835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650" y="254658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303" y="3730650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81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63739" y="122081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소개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C902FB-8F60-4A4E-80E7-36C9C3148B36}"/>
              </a:ext>
            </a:extLst>
          </p:cNvPr>
          <p:cNvSpPr txBox="1"/>
          <p:nvPr/>
        </p:nvSpPr>
        <p:spPr>
          <a:xfrm>
            <a:off x="2374900" y="3718664"/>
            <a:ext cx="7007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저렴하고 안전한 </a:t>
            </a:r>
            <a:r>
              <a:rPr lang="ko-KR" altLang="en-US" sz="40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중고거래는</a:t>
            </a:r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“</a:t>
            </a:r>
            <a:r>
              <a:rPr lang="ko-KR" altLang="en-US" sz="40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오렌지마켓</a:t>
            </a:r>
            <a:r>
              <a:rPr lang="en-US" altLang="ko-KR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!”</a:t>
            </a:r>
            <a:endParaRPr lang="ko-KR" altLang="en-US" sz="4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1763FE-0FC6-4706-93D8-A6B027EC549C}"/>
              </a:ext>
            </a:extLst>
          </p:cNvPr>
          <p:cNvSpPr txBox="1"/>
          <p:nvPr/>
        </p:nvSpPr>
        <p:spPr>
          <a:xfrm>
            <a:off x="3332506" y="5201223"/>
            <a:ext cx="508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믿고 거래하는 동네 이웃 간 중고거래</a:t>
            </a:r>
            <a:endParaRPr lang="en-US" altLang="ko-KR" sz="2000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D21AE248-516C-4DB2-AA1B-ABC7D13F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37" y="1952903"/>
            <a:ext cx="4670425" cy="14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6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45" y="1957312"/>
            <a:ext cx="7695747" cy="352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2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 </a:t>
            </a:r>
            <a:r>
              <a:rPr lang="ko-KR" altLang="en-US" sz="1100" dirty="0" smtClean="0"/>
              <a:t>판매 내역 탭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선택 시 판매 내역 표시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2.  </a:t>
            </a:r>
            <a:r>
              <a:rPr lang="ko-KR" altLang="en-US" sz="1100" dirty="0" smtClean="0"/>
              <a:t>구매 </a:t>
            </a:r>
            <a:r>
              <a:rPr lang="ko-KR" altLang="en-US" sz="1100" dirty="0"/>
              <a:t>내역 탭</a:t>
            </a:r>
            <a:endParaRPr lang="en-US" altLang="ko-KR" sz="1100" dirty="0"/>
          </a:p>
          <a:p>
            <a:r>
              <a:rPr lang="en-US" altLang="ko-KR" sz="1100" dirty="0"/>
              <a:t>-  </a:t>
            </a:r>
            <a:r>
              <a:rPr lang="ko-KR" altLang="en-US" sz="1100" dirty="0"/>
              <a:t>선택 시 </a:t>
            </a:r>
            <a:r>
              <a:rPr lang="ko-KR" altLang="en-US" sz="1100" dirty="0" smtClean="0"/>
              <a:t>구</a:t>
            </a:r>
            <a:r>
              <a:rPr lang="ko-KR" altLang="en-US" sz="1100" dirty="0"/>
              <a:t>매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내역 </a:t>
            </a:r>
            <a:r>
              <a:rPr lang="ko-KR" altLang="en-US" sz="1100" dirty="0" smtClean="0"/>
              <a:t>표시</a:t>
            </a:r>
            <a:endParaRPr lang="en-US" altLang="ko-KR" sz="1100" dirty="0"/>
          </a:p>
          <a:p>
            <a:endParaRPr lang="en-US" altLang="ko-KR" sz="1100" dirty="0" smtClean="0"/>
          </a:p>
          <a:p>
            <a:r>
              <a:rPr lang="en-US" altLang="ko-KR" sz="1100" dirty="0"/>
              <a:t>3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카테고리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제목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판매자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가격</a:t>
            </a:r>
            <a:r>
              <a:rPr lang="en-US" altLang="ko-KR" sz="1100" dirty="0" smtClean="0"/>
              <a:t>, 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거래평가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거래평가 버튼</a:t>
            </a:r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구</a:t>
            </a:r>
            <a:r>
              <a:rPr lang="ko-KR" altLang="en-US" sz="1600" dirty="0" smtClean="0"/>
              <a:t>매내역</a:t>
            </a:r>
            <a:endParaRPr lang="en-US" altLang="ko-KR" sz="1600" dirty="0" smtClean="0"/>
          </a:p>
        </p:txBody>
      </p:sp>
      <p:sp>
        <p:nvSpPr>
          <p:cNvPr id="34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669" y="309452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92" y="4043746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628" y="3094528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25">
            <a:extLst>
              <a:ext uri="{FF2B5EF4-FFF2-40B4-BE49-F238E27FC236}">
                <a16:creationId xmlns:a16="http://schemas.microsoft.com/office/drawing/2014/main" id="{6E44F117-5938-44EB-81EB-A54BD1B8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2302" y="4369005"/>
            <a:ext cx="217957" cy="217056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/>
              <a:t>카테고리 선택                     </a:t>
            </a:r>
            <a:r>
              <a:rPr lang="en-US" altLang="ko-KR" sz="1200" dirty="0"/>
              <a:t>-</a:t>
            </a:r>
            <a:r>
              <a:rPr lang="ko-KR" altLang="en-US" sz="1200" dirty="0"/>
              <a:t>클릭 </a:t>
            </a:r>
            <a:r>
              <a:rPr lang="ko-KR" altLang="en-US" sz="1200" dirty="0" smtClean="0"/>
              <a:t>시 카테고리 </a:t>
            </a:r>
            <a:r>
              <a:rPr lang="en-US" altLang="ko-KR" sz="1200" dirty="0" smtClean="0"/>
              <a:t>Q&amp;A</a:t>
            </a:r>
            <a:r>
              <a:rPr lang="ko-KR" altLang="en-US" sz="1200" dirty="0" smtClean="0"/>
              <a:t>출력</a:t>
            </a:r>
            <a:endParaRPr lang="en-US" altLang="ko-KR" sz="12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smtClean="0"/>
              <a:t>Q&amp;A </a:t>
            </a:r>
            <a:r>
              <a:rPr lang="ko-KR" altLang="en-US" sz="1500" dirty="0" smtClean="0"/>
              <a:t>상세보기</a:t>
            </a:r>
            <a:endParaRPr lang="en-US" altLang="ko-KR" sz="1500" dirty="0" smtClean="0"/>
          </a:p>
          <a:p>
            <a:r>
              <a:rPr lang="en-US" altLang="ko-KR" sz="1500" dirty="0"/>
              <a:t> </a:t>
            </a:r>
            <a:r>
              <a:rPr lang="en-US" altLang="ko-KR" sz="1500" dirty="0" smtClean="0"/>
              <a:t> 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제목 클릭 시 상세보기 출력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자주하는 질문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4" y="1402954"/>
            <a:ext cx="7015133" cy="4334315"/>
          </a:xfrm>
          <a:prstGeom prst="rect">
            <a:avLst/>
          </a:prstGeom>
        </p:spPr>
      </p:pic>
      <p:sp>
        <p:nvSpPr>
          <p:cNvPr id="33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731" y="2496004"/>
            <a:ext cx="291479" cy="26764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523" y="3861742"/>
            <a:ext cx="291479" cy="26764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1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/>
              <a:t>문의</a:t>
            </a:r>
            <a:r>
              <a:rPr lang="en-US" altLang="ko-KR" sz="1500" dirty="0" smtClean="0"/>
              <a:t>/</a:t>
            </a:r>
            <a:r>
              <a:rPr lang="ko-KR" altLang="en-US" sz="1500" dirty="0" smtClean="0"/>
              <a:t>신고 화면 선택                     </a:t>
            </a:r>
            <a:r>
              <a:rPr lang="en-US" altLang="ko-KR" sz="1200" dirty="0"/>
              <a:t>-</a:t>
            </a:r>
            <a:r>
              <a:rPr lang="ko-KR" altLang="en-US" sz="1200" dirty="0"/>
              <a:t>클릭 시 </a:t>
            </a:r>
            <a:r>
              <a:rPr lang="ko-KR" altLang="en-US" sz="1200" dirty="0" smtClean="0"/>
              <a:t>해당 화면으로 이동</a:t>
            </a:r>
            <a:endParaRPr lang="en-US" altLang="ko-KR" sz="1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/>
              <a:t>문의</a:t>
            </a:r>
            <a:r>
              <a:rPr lang="en-US" altLang="ko-KR" sz="1500" dirty="0" smtClean="0"/>
              <a:t>/</a:t>
            </a:r>
            <a:r>
              <a:rPr lang="ko-KR" altLang="en-US" sz="1500" dirty="0" smtClean="0"/>
              <a:t>신고 상세                 </a:t>
            </a:r>
            <a:r>
              <a:rPr lang="en-US" altLang="ko-KR" sz="1200" dirty="0"/>
              <a:t>-</a:t>
            </a:r>
            <a:r>
              <a:rPr lang="ko-KR" altLang="en-US" sz="1200" dirty="0"/>
              <a:t>제목 클릭 시 상세내역 페이지로 이동</a:t>
            </a:r>
            <a:endParaRPr lang="en-US" altLang="ko-KR" sz="1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/>
              <a:t>작성하기                   </a:t>
            </a:r>
            <a:r>
              <a:rPr lang="en-US" altLang="ko-KR" sz="1500" dirty="0" smtClean="0"/>
              <a:t>  </a:t>
            </a:r>
            <a:r>
              <a:rPr lang="en-US" altLang="ko-KR" sz="1200" dirty="0"/>
              <a:t>-</a:t>
            </a:r>
            <a:r>
              <a:rPr lang="ko-KR" altLang="en-US" sz="1200" dirty="0"/>
              <a:t>클릭 시 </a:t>
            </a:r>
            <a:r>
              <a:rPr lang="ko-KR" altLang="en-US" sz="1200" dirty="0" smtClean="0"/>
              <a:t>문의 작성 </a:t>
            </a:r>
            <a:r>
              <a:rPr lang="ko-KR" altLang="en-US" sz="1200" dirty="0"/>
              <a:t>페이지로   이동</a:t>
            </a:r>
            <a:endParaRPr lang="en-US" altLang="ko-KR" sz="1200" dirty="0"/>
          </a:p>
          <a:p>
            <a:pPr marL="342900" indent="-342900">
              <a:buFont typeface="+mj-lt"/>
              <a:buAutoNum type="arabicPeriod"/>
            </a:pPr>
            <a:endParaRPr lang="ko-KR" alt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문의하기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신고하기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0" y="1605884"/>
            <a:ext cx="7184953" cy="4226443"/>
          </a:xfrm>
          <a:prstGeom prst="rect">
            <a:avLst/>
          </a:prstGeom>
        </p:spPr>
      </p:pic>
      <p:sp>
        <p:nvSpPr>
          <p:cNvPr id="36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731" y="2629824"/>
            <a:ext cx="291479" cy="26764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862" y="3789614"/>
            <a:ext cx="291479" cy="26764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485" y="5045773"/>
            <a:ext cx="291479" cy="26764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23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/>
              <a:t>상세 화면                  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상세 화면 출력</a:t>
            </a:r>
            <a:endParaRPr lang="en-US" altLang="ko-KR" sz="1500" dirty="0"/>
          </a:p>
          <a:p>
            <a:pPr marL="342900" indent="-342900">
              <a:buFont typeface="+mj-lt"/>
              <a:buAutoNum type="arabicPeriod"/>
            </a:pPr>
            <a:endParaRPr lang="ko-KR" alt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문의하기</a:t>
            </a:r>
            <a:r>
              <a:rPr lang="en-US" altLang="ko-KR" sz="2000" dirty="0"/>
              <a:t>/</a:t>
            </a:r>
            <a:r>
              <a:rPr lang="ko-KR" altLang="en-US" sz="2000" dirty="0" smtClean="0"/>
              <a:t>신고하기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7" y="1531743"/>
            <a:ext cx="7159496" cy="43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/>
              <a:t>작성 화면                  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문의 내용 작성 및 등록</a:t>
            </a:r>
            <a:endParaRPr lang="en-US" altLang="ko-KR" sz="1500" dirty="0"/>
          </a:p>
          <a:p>
            <a:pPr marL="342900" indent="-342900">
              <a:buFont typeface="+mj-lt"/>
              <a:buAutoNum type="arabicPeriod"/>
            </a:pPr>
            <a:endParaRPr lang="ko-KR" alt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문의하기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신고하기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" y="1794901"/>
            <a:ext cx="7353497" cy="36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/>
              <a:t>채팅하기                      </a:t>
            </a:r>
            <a:r>
              <a:rPr lang="ko-KR" altLang="en-US" sz="1200" dirty="0"/>
              <a:t>  </a:t>
            </a:r>
            <a:r>
              <a:rPr lang="en-US" altLang="ko-KR" sz="1200" dirty="0"/>
              <a:t>-</a:t>
            </a:r>
            <a:r>
              <a:rPr lang="ko-KR" altLang="en-US" sz="1200" dirty="0" err="1" smtClean="0"/>
              <a:t>채팅방</a:t>
            </a:r>
            <a:r>
              <a:rPr lang="ko-KR" altLang="en-US" sz="1200" dirty="0" smtClean="0"/>
              <a:t>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 출력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전송 </a:t>
            </a:r>
            <a:endParaRPr lang="en-US" altLang="ko-KR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/>
              <a:t>예약하기                   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버튼 클릭 시 예약 기능 실행</a:t>
            </a:r>
            <a:endParaRPr lang="en-US" altLang="ko-KR" sz="1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/>
              <a:t>안 읽은 메시지 </a:t>
            </a:r>
            <a:r>
              <a:rPr lang="ko-KR" altLang="en-US" sz="1500" dirty="0" smtClean="0"/>
              <a:t>알림</a:t>
            </a:r>
            <a:endParaRPr lang="en-US" altLang="ko-KR" sz="15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/>
              <a:t>제목 클릭 시 </a:t>
            </a:r>
            <a:r>
              <a:rPr lang="ko-KR" altLang="en-US" sz="1500" dirty="0" err="1" smtClean="0"/>
              <a:t>게시글</a:t>
            </a:r>
            <a:r>
              <a:rPr lang="ko-KR" altLang="en-US" sz="1500" dirty="0" smtClean="0"/>
              <a:t> 이동</a:t>
            </a:r>
            <a:endParaRPr lang="en-US" altLang="ko-KR" sz="15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/>
              <a:t>채팅 </a:t>
            </a:r>
            <a:r>
              <a:rPr lang="ko-KR" altLang="en-US" sz="1500" dirty="0" err="1" smtClean="0"/>
              <a:t>일자별</a:t>
            </a:r>
            <a:r>
              <a:rPr lang="ko-KR" altLang="en-US" sz="1500" dirty="0" smtClean="0"/>
              <a:t> 분리 </a:t>
            </a:r>
            <a:endParaRPr lang="en-US" altLang="ko-KR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채팅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9" y="1865346"/>
            <a:ext cx="7130562" cy="3621516"/>
          </a:xfrm>
          <a:prstGeom prst="rect">
            <a:avLst/>
          </a:prstGeom>
        </p:spPr>
      </p:pic>
      <p:sp>
        <p:nvSpPr>
          <p:cNvPr id="53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040" y="4563206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756" y="1866129"/>
            <a:ext cx="291479" cy="26764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947" y="2112641"/>
            <a:ext cx="291479" cy="26764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420" y="1870224"/>
            <a:ext cx="291479" cy="26764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941" y="2418310"/>
            <a:ext cx="291479" cy="26764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7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dirty="0" smtClean="0"/>
              <a:t>관리자 로그인</a:t>
            </a:r>
            <a:endParaRPr lang="en-US" altLang="ko-KR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300" dirty="0" smtClean="0"/>
              <a:t>관리자 로그인</a:t>
            </a:r>
            <a:endParaRPr lang="ko-KR" altLang="en-US" sz="23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7" y="1713005"/>
            <a:ext cx="6753371" cy="41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7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dirty="0" smtClean="0"/>
              <a:t>관리자 로그아웃 기능</a:t>
            </a:r>
            <a:endParaRPr lang="en-US" altLang="ko-KR" sz="12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200" dirty="0" smtClean="0"/>
              <a:t>각 메뉴 해당 화면 이동 기능</a:t>
            </a:r>
            <a:endParaRPr lang="en-US" altLang="ko-KR" sz="1200" dirty="0" smtClean="0"/>
          </a:p>
          <a:p>
            <a:r>
              <a:rPr lang="en-US" altLang="ko-KR" sz="1200" dirty="0" smtClean="0"/>
              <a:t>3.    </a:t>
            </a:r>
            <a:r>
              <a:rPr lang="ko-KR" altLang="en-US" sz="1200" dirty="0" smtClean="0"/>
              <a:t>검색 기능</a:t>
            </a:r>
            <a:endParaRPr lang="en-US" altLang="ko-KR" sz="1200" dirty="0" smtClean="0"/>
          </a:p>
          <a:p>
            <a:r>
              <a:rPr lang="en-US" altLang="ko-KR" sz="1200" dirty="0" smtClean="0"/>
              <a:t>4.    </a:t>
            </a:r>
            <a:r>
              <a:rPr lang="ko-KR" altLang="en-US" sz="1200" dirty="0" smtClean="0"/>
              <a:t>펼쳐보기</a:t>
            </a:r>
            <a:endParaRPr lang="en-US" altLang="ko-KR" sz="1200" dirty="0" smtClean="0"/>
          </a:p>
          <a:p>
            <a:r>
              <a:rPr lang="en-US" altLang="ko-KR" sz="1200" dirty="0" smtClean="0"/>
              <a:t>       (</a:t>
            </a:r>
            <a:r>
              <a:rPr lang="ko-KR" altLang="en-US" sz="1200" dirty="0" smtClean="0"/>
              <a:t>해당 회원정보 상세보기</a:t>
            </a:r>
            <a:r>
              <a:rPr lang="en-US" altLang="ko-KR" sz="1200" dirty="0" smtClean="0"/>
              <a:t>)</a:t>
            </a:r>
          </a:p>
          <a:p>
            <a:pPr marL="228600" indent="-228600">
              <a:buAutoNum type="arabicPeriod" startAt="5"/>
            </a:pPr>
            <a:r>
              <a:rPr lang="ko-KR" altLang="en-US" sz="1200" dirty="0" smtClean="0"/>
              <a:t>계정 정지 버튼 </a:t>
            </a:r>
            <a:endParaRPr lang="en-US" altLang="ko-KR" sz="1200" dirty="0" smtClean="0"/>
          </a:p>
          <a:p>
            <a:r>
              <a:rPr lang="en-US" altLang="ko-KR" sz="1200" dirty="0" smtClean="0"/>
              <a:t>     (</a:t>
            </a:r>
            <a:r>
              <a:rPr lang="ko-KR" altLang="en-US" sz="1200" dirty="0" smtClean="0"/>
              <a:t>정지 회원으로 전환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6.   </a:t>
            </a:r>
            <a:r>
              <a:rPr lang="ko-KR" altLang="en-US" sz="1200" dirty="0" smtClean="0"/>
              <a:t>페이지 분할 출력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46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300" smtClean="0"/>
              <a:t>회원정보 관리</a:t>
            </a:r>
            <a:r>
              <a:rPr lang="en-US" altLang="ko-KR" sz="2300" smtClean="0"/>
              <a:t>(</a:t>
            </a:r>
            <a:r>
              <a:rPr lang="ko-KR" altLang="en-US" sz="2300" dirty="0" smtClean="0"/>
              <a:t>메인</a:t>
            </a:r>
            <a:r>
              <a:rPr lang="en-US" altLang="ko-KR" sz="2300" dirty="0" smtClean="0"/>
              <a:t>)</a:t>
            </a:r>
            <a:endParaRPr lang="ko-KR" altLang="en-US" sz="23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9" y="2081309"/>
            <a:ext cx="7506404" cy="3275594"/>
          </a:xfrm>
          <a:prstGeom prst="rect">
            <a:avLst/>
          </a:prstGeom>
        </p:spPr>
      </p:pic>
      <p:sp>
        <p:nvSpPr>
          <p:cNvPr id="40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774" y="2081309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25" y="2785470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401" y="2785469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3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401" y="3336716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401" y="3602408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648" y="4765429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1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회원 정지 해제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 </a:t>
            </a:r>
            <a:r>
              <a:rPr lang="ko-KR" altLang="en-US" sz="1200" dirty="0" smtClean="0"/>
              <a:t>상태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정상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변경</a:t>
            </a:r>
            <a:r>
              <a:rPr lang="en-US" altLang="ko-KR" sz="1200" dirty="0" smtClean="0"/>
              <a:t>)     </a:t>
            </a:r>
            <a:r>
              <a:rPr lang="ko-KR" altLang="en-US" sz="1200" dirty="0" smtClean="0"/>
              <a:t>기능</a:t>
            </a:r>
            <a:endParaRPr lang="en-US" altLang="ko-KR" sz="1200" dirty="0" smtClean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신고 누적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회 회원 영구정지</a:t>
            </a:r>
            <a:endParaRPr lang="en-US" altLang="ko-KR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154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100" dirty="0" smtClean="0"/>
              <a:t>정지 회원 관리</a:t>
            </a:r>
            <a:endParaRPr lang="ko-KR" altLang="en-US" sz="2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7" y="2000349"/>
            <a:ext cx="7528031" cy="3398128"/>
          </a:xfrm>
          <a:prstGeom prst="rect">
            <a:avLst/>
          </a:prstGeom>
        </p:spPr>
      </p:pic>
      <p:sp>
        <p:nvSpPr>
          <p:cNvPr id="43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598" y="4117829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661" y="3602408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4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/>
              <a:t>계정 복구 버튼 클릭 시 계정 활성화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탈퇴 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일 기한 복구 가능</a:t>
            </a:r>
            <a:r>
              <a:rPr lang="en-US" altLang="ko-KR" sz="120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/>
              <a:t>3</a:t>
            </a:r>
            <a:r>
              <a:rPr lang="ko-KR" altLang="en-US" sz="1200" dirty="0" smtClean="0"/>
              <a:t>일 지난 회원 자동 </a:t>
            </a:r>
            <a:r>
              <a:rPr lang="ko-KR" altLang="en-US" sz="1200" dirty="0" err="1" smtClean="0"/>
              <a:t>영구탈퇴</a:t>
            </a:r>
            <a:endParaRPr lang="en-US" altLang="ko-KR" sz="1200" dirty="0" smtClea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154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100" dirty="0" smtClean="0"/>
              <a:t>탈퇴 회원 관리</a:t>
            </a:r>
            <a:endParaRPr lang="ko-KR" altLang="en-US" sz="2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0" y="2154716"/>
            <a:ext cx="7229255" cy="3128780"/>
          </a:xfrm>
          <a:prstGeom prst="rect">
            <a:avLst/>
          </a:prstGeom>
        </p:spPr>
      </p:pic>
      <p:sp>
        <p:nvSpPr>
          <p:cNvPr id="40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1888" y="3673477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1888" y="4326601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25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63893" y="116235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소개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E0D691-C42B-4E0E-888F-DAD00F7B1286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364DD5-3A6B-419C-9FA8-F72C482D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D898335-193A-48DE-ABEF-402A04DD6B4B}"/>
              </a:ext>
            </a:extLst>
          </p:cNvPr>
          <p:cNvSpPr/>
          <p:nvPr/>
        </p:nvSpPr>
        <p:spPr>
          <a:xfrm>
            <a:off x="878550" y="1867022"/>
            <a:ext cx="3023615" cy="30236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AF3F3F5-D463-4C37-859A-E803AB83F931}"/>
              </a:ext>
            </a:extLst>
          </p:cNvPr>
          <p:cNvSpPr/>
          <p:nvPr/>
        </p:nvSpPr>
        <p:spPr>
          <a:xfrm>
            <a:off x="784062" y="1807965"/>
            <a:ext cx="3023615" cy="3023615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4030FB7-D48B-4B0C-A372-0B033D00613D}"/>
              </a:ext>
            </a:extLst>
          </p:cNvPr>
          <p:cNvSpPr/>
          <p:nvPr/>
        </p:nvSpPr>
        <p:spPr>
          <a:xfrm>
            <a:off x="4634449" y="1872927"/>
            <a:ext cx="3023615" cy="30236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BFB97DB-E90A-4E79-91A9-B0179644A367}"/>
              </a:ext>
            </a:extLst>
          </p:cNvPr>
          <p:cNvSpPr/>
          <p:nvPr/>
        </p:nvSpPr>
        <p:spPr>
          <a:xfrm>
            <a:off x="4547402" y="1769683"/>
            <a:ext cx="3023615" cy="3023615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C23AA5C-0AA9-423E-989B-9162A64ADAFA}"/>
              </a:ext>
            </a:extLst>
          </p:cNvPr>
          <p:cNvSpPr/>
          <p:nvPr/>
        </p:nvSpPr>
        <p:spPr>
          <a:xfrm>
            <a:off x="8390347" y="1878833"/>
            <a:ext cx="3023615" cy="302361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BEB879F-91E4-4D0D-9BAA-DE9E32D88F75}"/>
              </a:ext>
            </a:extLst>
          </p:cNvPr>
          <p:cNvSpPr/>
          <p:nvPr/>
        </p:nvSpPr>
        <p:spPr>
          <a:xfrm>
            <a:off x="8258988" y="1807965"/>
            <a:ext cx="3023615" cy="3023615"/>
          </a:xfrm>
          <a:prstGeom prst="ellipse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4465D8-38D8-416E-836A-6E24F5111406}"/>
              </a:ext>
            </a:extLst>
          </p:cNvPr>
          <p:cNvSpPr txBox="1"/>
          <p:nvPr/>
        </p:nvSpPr>
        <p:spPr>
          <a:xfrm>
            <a:off x="9406712" y="545756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구매자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0807C1-C43E-422C-AC87-6D0B319F7B56}"/>
              </a:ext>
            </a:extLst>
          </p:cNvPr>
          <p:cNvSpPr txBox="1"/>
          <p:nvPr/>
        </p:nvSpPr>
        <p:spPr>
          <a:xfrm>
            <a:off x="5698056" y="545756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판매자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4FA6FC5-9A00-42C7-A338-FE46FA4F4681}"/>
              </a:ext>
            </a:extLst>
          </p:cNvPr>
          <p:cNvCxnSpPr>
            <a:cxnSpLocks/>
          </p:cNvCxnSpPr>
          <p:nvPr/>
        </p:nvCxnSpPr>
        <p:spPr>
          <a:xfrm>
            <a:off x="1837321" y="5375966"/>
            <a:ext cx="899072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48F4FBB-1F83-461D-9855-4D1B13AEFCD4}"/>
              </a:ext>
            </a:extLst>
          </p:cNvPr>
          <p:cNvSpPr txBox="1"/>
          <p:nvPr/>
        </p:nvSpPr>
        <p:spPr>
          <a:xfrm>
            <a:off x="1839994" y="544392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관리자</a:t>
            </a:r>
          </a:p>
        </p:txBody>
      </p:sp>
      <p:pic>
        <p:nvPicPr>
          <p:cNvPr id="42" name="그래픽 41" descr="컴퓨터 단색으로 채워진">
            <a:extLst>
              <a:ext uri="{FF2B5EF4-FFF2-40B4-BE49-F238E27FC236}">
                <a16:creationId xmlns:a16="http://schemas.microsoft.com/office/drawing/2014/main" id="{41F1BF94-E68F-4A6D-A01F-D2519089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341059" y="2459618"/>
            <a:ext cx="1765968" cy="1765968"/>
          </a:xfrm>
          <a:prstGeom prst="rect">
            <a:avLst/>
          </a:prstGeom>
        </p:spPr>
      </p:pic>
      <p:pic>
        <p:nvPicPr>
          <p:cNvPr id="43" name="그래픽 42" descr="쇼핑 바구니 단색으로 채워진">
            <a:extLst>
              <a:ext uri="{FF2B5EF4-FFF2-40B4-BE49-F238E27FC236}">
                <a16:creationId xmlns:a16="http://schemas.microsoft.com/office/drawing/2014/main" id="{A486DAA9-B896-47C5-8A54-C640752AE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9047371" y="2504450"/>
            <a:ext cx="1533941" cy="1533941"/>
          </a:xfrm>
          <a:prstGeom prst="rect">
            <a:avLst/>
          </a:prstGeom>
        </p:spPr>
      </p:pic>
      <p:pic>
        <p:nvPicPr>
          <p:cNvPr id="46" name="그래픽 45" descr="흡기 방식">
            <a:extLst>
              <a:ext uri="{FF2B5EF4-FFF2-40B4-BE49-F238E27FC236}">
                <a16:creationId xmlns:a16="http://schemas.microsoft.com/office/drawing/2014/main" id="{789D9AAD-8FEB-4B69-8BD3-70AC6060C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154837" y="2226596"/>
            <a:ext cx="1898142" cy="189814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E94A6BB-87C0-4AD2-A20F-76FF6840B090}"/>
              </a:ext>
            </a:extLst>
          </p:cNvPr>
          <p:cNvCxnSpPr>
            <a:cxnSpLocks/>
          </p:cNvCxnSpPr>
          <p:nvPr/>
        </p:nvCxnSpPr>
        <p:spPr>
          <a:xfrm>
            <a:off x="5695383" y="5375966"/>
            <a:ext cx="899072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18FD8A1-A8CF-48EF-9912-DD852F8E48F0}"/>
              </a:ext>
            </a:extLst>
          </p:cNvPr>
          <p:cNvCxnSpPr>
            <a:cxnSpLocks/>
          </p:cNvCxnSpPr>
          <p:nvPr/>
        </p:nvCxnSpPr>
        <p:spPr>
          <a:xfrm>
            <a:off x="9338787" y="5375966"/>
            <a:ext cx="899072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69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dirty="0" smtClean="0"/>
              <a:t>카테고리 메뉴 추가 버튼</a:t>
            </a:r>
            <a:endParaRPr lang="en-US" altLang="ko-KR" sz="1200" dirty="0" smtClean="0"/>
          </a:p>
          <a:p>
            <a:r>
              <a:rPr lang="en-US" altLang="ko-KR" sz="1200" dirty="0" smtClean="0"/>
              <a:t>2.  </a:t>
            </a:r>
            <a:r>
              <a:rPr lang="ko-KR" altLang="en-US" sz="1200" dirty="0" smtClean="0"/>
              <a:t>  체크 된 항목 삭제</a:t>
            </a:r>
            <a:endParaRPr lang="en-US" altLang="ko-KR" sz="1200" dirty="0"/>
          </a:p>
          <a:p>
            <a:r>
              <a:rPr lang="en-US" altLang="ko-KR" sz="1200" dirty="0" smtClean="0"/>
              <a:t>     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해당 카테고리 게시물 있을 시 삭제 불가능</a:t>
            </a:r>
            <a:r>
              <a:rPr lang="en-US" altLang="ko-KR" sz="800" dirty="0" smtClean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154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100" dirty="0" smtClean="0"/>
              <a:t>카테고리 메뉴 관리</a:t>
            </a:r>
            <a:endParaRPr lang="ko-KR" altLang="en-US" sz="2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7" y="1858457"/>
            <a:ext cx="7296472" cy="3654320"/>
          </a:xfrm>
          <a:prstGeom prst="rect">
            <a:avLst/>
          </a:prstGeom>
        </p:spPr>
      </p:pic>
      <p:sp>
        <p:nvSpPr>
          <p:cNvPr id="69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288" y="5279382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205" y="5279381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88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 </a:t>
            </a:r>
            <a:r>
              <a:rPr lang="ko-KR" altLang="en-US" sz="1200" dirty="0" smtClean="0"/>
              <a:t>상태 별 출력 기능</a:t>
            </a:r>
            <a:endParaRPr lang="en-US" altLang="ko-KR" sz="1200" dirty="0"/>
          </a:p>
          <a:p>
            <a:pPr marL="228600" indent="-228600">
              <a:buAutoNum type="arabicPeriod" startAt="2"/>
            </a:pPr>
            <a:r>
              <a:rPr lang="ko-KR" altLang="en-US" sz="1200" dirty="0" smtClean="0"/>
              <a:t>제목 클릭 시 상세 화면 팝업</a:t>
            </a:r>
            <a:endParaRPr lang="en-US" altLang="ko-KR" sz="1200" dirty="0" smtClean="0"/>
          </a:p>
          <a:p>
            <a:pPr marL="228600" indent="-228600">
              <a:buAutoNum type="arabicPeriod" startAt="2"/>
            </a:pPr>
            <a:r>
              <a:rPr lang="ko-KR" altLang="en-US" sz="1200" dirty="0" smtClean="0"/>
              <a:t>답글 등록</a:t>
            </a:r>
            <a:endParaRPr lang="en-US" altLang="ko-KR" sz="1200" dirty="0" smtClean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154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100" dirty="0" smtClean="0"/>
              <a:t>문의 내역 관리</a:t>
            </a:r>
            <a:endParaRPr lang="ko-KR" altLang="en-US" sz="2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2" y="1827416"/>
            <a:ext cx="7542444" cy="3773284"/>
          </a:xfrm>
          <a:prstGeom prst="rect">
            <a:avLst/>
          </a:prstGeom>
        </p:spPr>
      </p:pic>
      <p:sp>
        <p:nvSpPr>
          <p:cNvPr id="61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767" y="2646946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973" y="3116475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325">
            <a:extLst>
              <a:ext uri="{FF2B5EF4-FFF2-40B4-BE49-F238E27FC236}">
                <a16:creationId xmlns:a16="http://schemas.microsoft.com/office/drawing/2014/main" id="{C8104C91-27A6-4308-8332-FA976F76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5973" y="4998028"/>
            <a:ext cx="259254" cy="23339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/>
            <a:r>
              <a:rPr lang="en-US" altLang="ko-KR" sz="1500" b="1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500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10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1445" y="10450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프로젝트 상세화면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4421399" cy="1800747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9" name="직사각형 326">
            <a:extLst>
              <a:ext uri="{FF2B5EF4-FFF2-40B4-BE49-F238E27FC236}">
                <a16:creationId xmlns:a16="http://schemas.microsoft.com/office/drawing/2014/main" id="{388D1D91-D9AE-407E-9411-EA44A4CC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882" y="1266013"/>
            <a:ext cx="3208018" cy="4906187"/>
          </a:xfrm>
          <a:prstGeom prst="rect">
            <a:avLst/>
          </a:prstGeom>
          <a:noFill/>
          <a:ln w="3175" algn="ctr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rIns="36000"/>
          <a:lstStyle>
            <a:lvl1pPr marL="114300" indent="-1143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eaLnBrk="1" latinLnBrk="0" hangingPunct="1">
              <a:buFont typeface="+mj-ea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buFont typeface="굴림" pitchFamily="50" charset="-127"/>
              <a:buAutoNum type="circleNumDbPlain"/>
            </a:pPr>
            <a:endParaRPr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latinLnBrk="0" hangingPunct="1"/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A6C4E-13FD-41F5-ABBA-FE3EF2F69DD7}"/>
              </a:ext>
            </a:extLst>
          </p:cNvPr>
          <p:cNvSpPr txBox="1"/>
          <p:nvPr/>
        </p:nvSpPr>
        <p:spPr>
          <a:xfrm>
            <a:off x="8168641" y="2117338"/>
            <a:ext cx="273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 </a:t>
            </a:r>
            <a:r>
              <a:rPr lang="ko-KR" altLang="en-US" sz="1200" dirty="0"/>
              <a:t>상태 별 출력 기능</a:t>
            </a:r>
            <a:endParaRPr lang="en-US" altLang="ko-KR" sz="1200" dirty="0"/>
          </a:p>
          <a:p>
            <a:pPr marL="228600" indent="-228600">
              <a:buAutoNum type="arabicPeriod" startAt="2"/>
            </a:pPr>
            <a:r>
              <a:rPr lang="ko-KR" altLang="en-US" sz="1200" dirty="0"/>
              <a:t>제목 클릭 시 상세 화면 팝업</a:t>
            </a:r>
            <a:endParaRPr lang="en-US" altLang="ko-KR" sz="1200" dirty="0"/>
          </a:p>
          <a:p>
            <a:pPr marL="228600" indent="-228600">
              <a:buAutoNum type="arabicPeriod" startAt="2"/>
            </a:pPr>
            <a:r>
              <a:rPr lang="ko-KR" altLang="en-US" sz="1200" dirty="0"/>
              <a:t>답글 등록</a:t>
            </a:r>
            <a:endParaRPr lang="en-US" altLang="ko-KR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BD15A-A081-4D0C-A44C-7ABBD4DD5400}"/>
              </a:ext>
            </a:extLst>
          </p:cNvPr>
          <p:cNvSpPr txBox="1"/>
          <p:nvPr/>
        </p:nvSpPr>
        <p:spPr>
          <a:xfrm>
            <a:off x="8168641" y="1531744"/>
            <a:ext cx="2730500" cy="41549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100" dirty="0" smtClean="0"/>
              <a:t>신고 내역 관리</a:t>
            </a:r>
            <a:endParaRPr lang="ko-KR" altLang="en-US" sz="21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5" y="1783073"/>
            <a:ext cx="7511723" cy="38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6" y="2271316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F8D420-6592-48D2-A314-A53F137B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43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10C07D-9B93-4DBD-B5D0-AF0EF78A49F4}"/>
              </a:ext>
            </a:extLst>
          </p:cNvPr>
          <p:cNvCxnSpPr/>
          <p:nvPr/>
        </p:nvCxnSpPr>
        <p:spPr>
          <a:xfrm>
            <a:off x="0" y="64261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1415805" y="3429000"/>
            <a:ext cx="904606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F8D420-6592-48D2-A314-A53F137B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5" name="그림 1" descr="주황 단색으로 채워진">
            <a:extLst>
              <a:ext uri="{FF2B5EF4-FFF2-40B4-BE49-F238E27FC236}">
                <a16:creationId xmlns:a16="http://schemas.microsoft.com/office/drawing/2014/main" id="{A5368913-1A34-4786-864B-A23586599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4709583" y="599017"/>
            <a:ext cx="2772833" cy="2772833"/>
          </a:xfrm>
          <a:prstGeom prst="rect">
            <a:avLst/>
          </a:prstGeom>
          <a:effectLst/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2FD46CE0-029B-49A7-9B00-B420550FCEDD}"/>
              </a:ext>
            </a:extLst>
          </p:cNvPr>
          <p:cNvSpPr/>
          <p:nvPr/>
        </p:nvSpPr>
        <p:spPr>
          <a:xfrm rot="14013543">
            <a:off x="7462333" y="1143874"/>
            <a:ext cx="274634" cy="411012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59369EBE-9B84-419A-B005-E5F487990ACC}"/>
              </a:ext>
            </a:extLst>
          </p:cNvPr>
          <p:cNvSpPr/>
          <p:nvPr/>
        </p:nvSpPr>
        <p:spPr>
          <a:xfrm rot="11022752">
            <a:off x="7279797" y="1000433"/>
            <a:ext cx="224402" cy="42796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1" descr="커서 단색으로 채워진">
            <a:extLst>
              <a:ext uri="{FF2B5EF4-FFF2-40B4-BE49-F238E27FC236}">
                <a16:creationId xmlns:a16="http://schemas.microsoft.com/office/drawing/2014/main" id="{1DECBF81-E813-4BFF-A161-93CEA2AA9B9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7266176" y="1424076"/>
            <a:ext cx="939963" cy="939963"/>
          </a:xfrm>
          <a:prstGeom prst="rect">
            <a:avLst/>
          </a:prstGeom>
          <a:effectLst/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86AD38-6A19-4C2A-80A7-7BF7999B358A}"/>
              </a:ext>
            </a:extLst>
          </p:cNvPr>
          <p:cNvCxnSpPr/>
          <p:nvPr/>
        </p:nvCxnSpPr>
        <p:spPr>
          <a:xfrm>
            <a:off x="0" y="64261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05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1122524" y="2548690"/>
            <a:ext cx="99469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</a:t>
            </a:r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YOU </a:t>
            </a:r>
            <a:r>
              <a:rPr lang="en-US" altLang="ko-KR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Wingdings" panose="05000000000000000000" pitchFamily="2" charset="2"/>
              </a:rPr>
              <a:t>!</a:t>
            </a:r>
            <a:endParaRPr lang="ko-KR" altLang="en-US" sz="88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E593-78A1-4035-A390-9D72DB09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45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21DFA0E-A383-4F1D-AB62-B092F9506145}"/>
              </a:ext>
            </a:extLst>
          </p:cNvPr>
          <p:cNvCxnSpPr/>
          <p:nvPr/>
        </p:nvCxnSpPr>
        <p:spPr>
          <a:xfrm>
            <a:off x="0" y="6426138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454065" y="177918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역할분담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>
                <a:alpha val="99000"/>
              </a:srgb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4AC5C3-D26F-405C-ADD9-B5CE47CA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95400" y="2276473"/>
            <a:ext cx="2762250" cy="3114677"/>
          </a:xfrm>
          <a:prstGeom prst="roundRect">
            <a:avLst/>
          </a:prstGeom>
          <a:solidFill>
            <a:schemeClr val="bg1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레이아웃 화면 설계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마이 페이지 화면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채팅 화면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고객센터 화면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관리자 화면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14875" y="2257426"/>
            <a:ext cx="2762250" cy="3133724"/>
          </a:xfrm>
          <a:prstGeom prst="roundRect">
            <a:avLst/>
          </a:prstGeom>
          <a:solidFill>
            <a:schemeClr val="bg1"/>
          </a:solidFill>
          <a:ln>
            <a:solidFill>
              <a:srgbClr val="FFCC66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DB </a:t>
            </a:r>
            <a:r>
              <a:rPr lang="ko-KR" altLang="en-US" sz="1400" dirty="0" smtClean="0">
                <a:solidFill>
                  <a:schemeClr val="tx1"/>
                </a:solidFill>
              </a:rPr>
              <a:t>설계 및 초기 설정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MAIN </a:t>
            </a:r>
            <a:r>
              <a:rPr lang="ko-KR" altLang="en-US" sz="1400" dirty="0" smtClean="0">
                <a:solidFill>
                  <a:schemeClr val="tx1"/>
                </a:solidFill>
              </a:rPr>
              <a:t>화면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찾기 화면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화원 가입 화면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검색 바 주요 기능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295399" y="2276473"/>
            <a:ext cx="2762250" cy="66675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/>
              <a:t>김은우</a:t>
            </a:r>
            <a:endParaRPr lang="ko-KR" altLang="en-US" sz="22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14875" y="2257425"/>
            <a:ext cx="2762250" cy="66675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/>
              <a:t>김소연</a:t>
            </a:r>
            <a:endParaRPr lang="ko-KR" altLang="en-US" sz="220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86724" y="2257425"/>
            <a:ext cx="2762250" cy="3133724"/>
          </a:xfrm>
          <a:prstGeom prst="roundRect">
            <a:avLst/>
          </a:prstGeom>
          <a:solidFill>
            <a:schemeClr val="bg1"/>
          </a:solidFill>
          <a:ln>
            <a:solidFill>
              <a:srgbClr val="FFCC66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스토리보드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문서화 작업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거래 글 화면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거래 관련 주요 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카테고리 화면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거래내역 화면 </a:t>
            </a:r>
            <a:r>
              <a:rPr lang="en-US" altLang="ko-KR" sz="1400" dirty="0" smtClean="0">
                <a:solidFill>
                  <a:schemeClr val="tx1"/>
                </a:solidFill>
              </a:rPr>
              <a:t>/ </a:t>
            </a:r>
            <a:r>
              <a:rPr lang="ko-KR" altLang="en-US" sz="1400" dirty="0" smtClean="0">
                <a:solidFill>
                  <a:schemeClr val="tx1"/>
                </a:solidFill>
              </a:rPr>
              <a:t>기능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086725" y="2257425"/>
            <a:ext cx="2762249" cy="66675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err="1" smtClean="0"/>
              <a:t>유정목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0620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YUJUNGMOK\Desktop\ppt화면\icon\gi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09" y="4333128"/>
            <a:ext cx="26416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YUJUNGMOK\Desktop\ppt화면\icon\우편번호찾기-a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569" y="1893599"/>
            <a:ext cx="976810" cy="85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YUJUNGMOK\Desktop\ppt화면\icon\geoloc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556" y="2757430"/>
            <a:ext cx="1958182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421744" y="176420"/>
            <a:ext cx="2137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개발환경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E0D691-C42B-4E0E-888F-DAD00F7B1286}"/>
              </a:ext>
            </a:extLst>
          </p:cNvPr>
          <p:cNvSpPr/>
          <p:nvPr/>
        </p:nvSpPr>
        <p:spPr>
          <a:xfrm>
            <a:off x="709496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5E4FB1-A47C-4CE3-B3AE-582C7E5B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026" name="Picture 2" descr="C:\Users\YUJUNGMOK\Desktop\ppt화면\icon\jquer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8" y="2241448"/>
            <a:ext cx="2129059" cy="119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UJUNGMOK\Desktop\ppt화면\icon\ajax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0" y="2499504"/>
            <a:ext cx="1256055" cy="6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32780" y="3638470"/>
            <a:ext cx="1541133" cy="1828332"/>
            <a:chOff x="2034909" y="2684033"/>
            <a:chExt cx="1912856" cy="2269328"/>
          </a:xfrm>
        </p:grpSpPr>
        <p:pic>
          <p:nvPicPr>
            <p:cNvPr id="1028" name="Picture 4" descr="C:\Users\YUJUNGMOK\Desktop\ppt화면\icon\html-cs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4909" y="2684033"/>
              <a:ext cx="1912856" cy="1478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YUJUNGMOK\Desktop\ppt화면\icon\js.png"/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145" y="3856977"/>
              <a:ext cx="1096384" cy="109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모서리가 둥근 직사각형 13"/>
          <p:cNvSpPr/>
          <p:nvPr/>
        </p:nvSpPr>
        <p:spPr>
          <a:xfrm>
            <a:off x="659737" y="1287976"/>
            <a:ext cx="2087218" cy="503811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/>
              <a:t>Front End</a:t>
            </a:r>
            <a:endParaRPr lang="ko-KR" altLang="en-US" sz="22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42623" y="1287975"/>
            <a:ext cx="2087218" cy="503811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/>
              <a:t>Back End</a:t>
            </a:r>
            <a:endParaRPr lang="ko-KR" altLang="en-US" sz="2200" b="1" dirty="0"/>
          </a:p>
        </p:txBody>
      </p:sp>
      <p:pic>
        <p:nvPicPr>
          <p:cNvPr id="1030" name="Picture 6" descr="C:\Users\YUJUNGMOK\Desktop\ppt화면\icon\전자정부프레임워크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82" y="2011687"/>
            <a:ext cx="1653260" cy="92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YUJUNGMOK\Desktop\ppt화면\icon\tomca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05" y="2861247"/>
            <a:ext cx="16192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YUJUNGMOK\Desktop\ppt화면\icon\mysq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163" y="2840246"/>
            <a:ext cx="1653260" cy="110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6400800" y="1287974"/>
            <a:ext cx="2087218" cy="503811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/>
              <a:t>개발 툴</a:t>
            </a:r>
            <a:endParaRPr lang="ko-KR" altLang="en-US" sz="2200" b="1" dirty="0"/>
          </a:p>
        </p:txBody>
      </p:sp>
      <p:pic>
        <p:nvPicPr>
          <p:cNvPr id="1035" name="Picture 11" descr="C:\Users\YUJUNGMOK\Desktop\ppt화면\icon\이클립스.png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484" y="1912515"/>
            <a:ext cx="973991" cy="97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YUJUNGMOK\Desktop\ppt화면\icon\sql-dev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570" y="2054165"/>
            <a:ext cx="1111858" cy="111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9232038" y="1287976"/>
            <a:ext cx="2087218" cy="503811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/>
              <a:t>API</a:t>
            </a:r>
            <a:endParaRPr lang="ko-KR" altLang="en-US" sz="22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232038" y="3759171"/>
            <a:ext cx="2087218" cy="503811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/>
              <a:t>서</a:t>
            </a:r>
            <a:r>
              <a:rPr lang="ko-KR" altLang="en-US" sz="2200" b="1" dirty="0"/>
              <a:t>버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00800" y="3759172"/>
            <a:ext cx="2087218" cy="503811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smtClean="0"/>
              <a:t>버전관리</a:t>
            </a:r>
            <a:endParaRPr lang="ko-KR" altLang="en-US" sz="2200" b="1" dirty="0"/>
          </a:p>
        </p:txBody>
      </p:sp>
      <p:pic>
        <p:nvPicPr>
          <p:cNvPr id="1041" name="Picture 17" descr="C:\Users\YUJUNGMOK\Desktop\ppt화면\icon\윈도우서버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914" y="4505435"/>
            <a:ext cx="1131465" cy="114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23447" y="290168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eclipse</a:t>
            </a:r>
            <a:endParaRPr lang="ko-KR" altLang="en-US" b="1" dirty="0"/>
          </a:p>
        </p:txBody>
      </p:sp>
      <p:pic>
        <p:nvPicPr>
          <p:cNvPr id="1032" name="Picture 8" descr="C:\Users\YUJUNGMOK\Desktop\ppt화면\icon\oracle.png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20" y="4476728"/>
            <a:ext cx="1731458" cy="12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138" y="4047303"/>
            <a:ext cx="1707940" cy="4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6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411470" y="176420"/>
            <a:ext cx="2137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latin typeface="+mn-ea"/>
              </a:rPr>
              <a:t>&lt;</a:t>
            </a:r>
            <a:r>
              <a:rPr lang="ko-KR" altLang="en-US" sz="2800" b="1" dirty="0">
                <a:latin typeface="+mn-ea"/>
              </a:rPr>
              <a:t>개발일정</a:t>
            </a:r>
            <a:r>
              <a:rPr lang="en-US" altLang="ko-KR" sz="2800" b="1" dirty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E0D691-C42B-4E0E-888F-DAD00F7B1286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57715-E032-435A-8682-36D894C4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D9A130E4-BAC0-441F-866B-D416AFB88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84074"/>
              </p:ext>
            </p:extLst>
          </p:nvPr>
        </p:nvGraphicFramePr>
        <p:xfrm>
          <a:off x="647252" y="1131713"/>
          <a:ext cx="10574659" cy="48852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2221">
                  <a:extLst>
                    <a:ext uri="{9D8B030D-6E8A-4147-A177-3AD203B41FA5}">
                      <a16:colId xmlns:a16="http://schemas.microsoft.com/office/drawing/2014/main" val="1339249654"/>
                    </a:ext>
                  </a:extLst>
                </a:gridCol>
                <a:gridCol w="620901">
                  <a:extLst>
                    <a:ext uri="{9D8B030D-6E8A-4147-A177-3AD203B41FA5}">
                      <a16:colId xmlns:a16="http://schemas.microsoft.com/office/drawing/2014/main" val="1823906767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684433854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491742019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885451636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3737789924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3413861919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1425355057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469872601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3215439211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2915145132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3681260505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1722983267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1819474375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3331567075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890943669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1737424807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1242537019"/>
                    </a:ext>
                  </a:extLst>
                </a:gridCol>
                <a:gridCol w="556561">
                  <a:extLst>
                    <a:ext uri="{9D8B030D-6E8A-4147-A177-3AD203B41FA5}">
                      <a16:colId xmlns:a16="http://schemas.microsoft.com/office/drawing/2014/main" val="1448410740"/>
                    </a:ext>
                  </a:extLst>
                </a:gridCol>
              </a:tblGrid>
              <a:tr h="24426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과업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월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0891903"/>
                  </a:ext>
                </a:extLst>
              </a:tr>
              <a:tr h="2442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44231"/>
                  </a:ext>
                </a:extLst>
              </a:tr>
              <a:tr h="54958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주제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선정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405199"/>
                  </a:ext>
                </a:extLst>
              </a:tr>
              <a:tr h="549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smtClean="0"/>
                        <a:t>스토리</a:t>
                      </a:r>
                      <a:endParaRPr lang="en-US" altLang="ko-KR" sz="1000" smtClean="0"/>
                    </a:p>
                    <a:p>
                      <a:pPr algn="ctr"/>
                      <a:r>
                        <a:rPr lang="ko-KR" altLang="en-US" sz="1000" smtClean="0"/>
                        <a:t>보드</a:t>
                      </a:r>
                      <a:endParaRPr lang="en-US" altLang="ko-KR" sz="1000" smtClean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362"/>
                  </a:ext>
                </a:extLst>
              </a:tr>
              <a:tr h="549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화면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디자인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480314"/>
                  </a:ext>
                </a:extLst>
              </a:tr>
              <a:tr h="54958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데이터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베이스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90005"/>
                  </a:ext>
                </a:extLst>
              </a:tr>
              <a:tr h="5495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06022"/>
                  </a:ext>
                </a:extLst>
              </a:tr>
              <a:tr h="549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프로젝트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065111"/>
                  </a:ext>
                </a:extLst>
              </a:tr>
              <a:tr h="5495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수정 및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88310"/>
                  </a:ext>
                </a:extLst>
              </a:tr>
              <a:tr h="5495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문서화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5138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168526-D29D-4ACF-9E11-A27A0B190679}"/>
              </a:ext>
            </a:extLst>
          </p:cNvPr>
          <p:cNvSpPr txBox="1"/>
          <p:nvPr/>
        </p:nvSpPr>
        <p:spPr>
          <a:xfrm>
            <a:off x="1831821" y="1865659"/>
            <a:ext cx="436935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 smtClean="0"/>
              <a:t>10/2</a:t>
            </a:r>
            <a:endParaRPr lang="ko-KR" altLang="en-US" sz="9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41F5B5-6F7C-4A4C-90FD-2AE47D553CFC}"/>
              </a:ext>
            </a:extLst>
          </p:cNvPr>
          <p:cNvCxnSpPr>
            <a:cxnSpLocks/>
          </p:cNvCxnSpPr>
          <p:nvPr/>
        </p:nvCxnSpPr>
        <p:spPr>
          <a:xfrm>
            <a:off x="1882465" y="1792320"/>
            <a:ext cx="338666" cy="0"/>
          </a:xfrm>
          <a:prstGeom prst="straightConnector1">
            <a:avLst/>
          </a:prstGeom>
          <a:ln w="38100">
            <a:solidFill>
              <a:srgbClr val="FF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8A5908-EC6A-4F99-9AC2-6C7B12EB8A0F}"/>
              </a:ext>
            </a:extLst>
          </p:cNvPr>
          <p:cNvCxnSpPr>
            <a:cxnSpLocks/>
          </p:cNvCxnSpPr>
          <p:nvPr/>
        </p:nvCxnSpPr>
        <p:spPr>
          <a:xfrm flipV="1">
            <a:off x="2156632" y="2333625"/>
            <a:ext cx="2186768" cy="3332"/>
          </a:xfrm>
          <a:prstGeom prst="straightConnector1">
            <a:avLst/>
          </a:prstGeom>
          <a:ln w="38100">
            <a:solidFill>
              <a:srgbClr val="FF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0D7E43-65AE-499E-A2CE-D070146EBD93}"/>
              </a:ext>
            </a:extLst>
          </p:cNvPr>
          <p:cNvSpPr txBox="1"/>
          <p:nvPr/>
        </p:nvSpPr>
        <p:spPr>
          <a:xfrm>
            <a:off x="2924113" y="2443676"/>
            <a:ext cx="823255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 smtClean="0"/>
              <a:t>10/6~10/22</a:t>
            </a:r>
            <a:endParaRPr lang="ko-KR" altLang="en-US" sz="9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841F5B5-6F7C-4A4C-90FD-2AE47D553CFC}"/>
              </a:ext>
            </a:extLst>
          </p:cNvPr>
          <p:cNvCxnSpPr>
            <a:cxnSpLocks/>
          </p:cNvCxnSpPr>
          <p:nvPr/>
        </p:nvCxnSpPr>
        <p:spPr>
          <a:xfrm flipV="1">
            <a:off x="4825690" y="2895600"/>
            <a:ext cx="2841935" cy="1621"/>
          </a:xfrm>
          <a:prstGeom prst="straightConnector1">
            <a:avLst/>
          </a:prstGeom>
          <a:ln w="38100">
            <a:solidFill>
              <a:srgbClr val="FF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0D7E43-65AE-499E-A2CE-D070146EBD93}"/>
              </a:ext>
            </a:extLst>
          </p:cNvPr>
          <p:cNvSpPr txBox="1"/>
          <p:nvPr/>
        </p:nvSpPr>
        <p:spPr>
          <a:xfrm>
            <a:off x="5844554" y="2990527"/>
            <a:ext cx="823255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 smtClean="0"/>
              <a:t>11/2~12/3</a:t>
            </a:r>
            <a:endParaRPr lang="ko-KR" altLang="en-US" sz="9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841F5B5-6F7C-4A4C-90FD-2AE47D553CFC}"/>
              </a:ext>
            </a:extLst>
          </p:cNvPr>
          <p:cNvCxnSpPr>
            <a:cxnSpLocks/>
          </p:cNvCxnSpPr>
          <p:nvPr/>
        </p:nvCxnSpPr>
        <p:spPr>
          <a:xfrm>
            <a:off x="5393987" y="3445221"/>
            <a:ext cx="2273638" cy="1415"/>
          </a:xfrm>
          <a:prstGeom prst="straightConnector1">
            <a:avLst/>
          </a:prstGeom>
          <a:ln w="38100">
            <a:solidFill>
              <a:srgbClr val="FF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0D7E43-65AE-499E-A2CE-D070146EBD93}"/>
              </a:ext>
            </a:extLst>
          </p:cNvPr>
          <p:cNvSpPr txBox="1"/>
          <p:nvPr/>
        </p:nvSpPr>
        <p:spPr>
          <a:xfrm>
            <a:off x="6122522" y="3540438"/>
            <a:ext cx="823255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 smtClean="0"/>
              <a:t>11/14~12/3</a:t>
            </a:r>
            <a:endParaRPr lang="ko-KR" altLang="en-US" sz="9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841F5B5-6F7C-4A4C-90FD-2AE47D553CFC}"/>
              </a:ext>
            </a:extLst>
          </p:cNvPr>
          <p:cNvCxnSpPr>
            <a:cxnSpLocks/>
          </p:cNvCxnSpPr>
          <p:nvPr/>
        </p:nvCxnSpPr>
        <p:spPr>
          <a:xfrm>
            <a:off x="7578415" y="3983070"/>
            <a:ext cx="660710" cy="1569"/>
          </a:xfrm>
          <a:prstGeom prst="straightConnector1">
            <a:avLst/>
          </a:prstGeom>
          <a:ln w="38100">
            <a:solidFill>
              <a:srgbClr val="FF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0D7E43-65AE-499E-A2CE-D070146EBD93}"/>
              </a:ext>
            </a:extLst>
          </p:cNvPr>
          <p:cNvSpPr txBox="1"/>
          <p:nvPr/>
        </p:nvSpPr>
        <p:spPr>
          <a:xfrm>
            <a:off x="7497142" y="4073218"/>
            <a:ext cx="823255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 smtClean="0"/>
              <a:t>12/3~12/12</a:t>
            </a:r>
            <a:endParaRPr lang="ko-KR" altLang="en-US" sz="9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41F5B5-6F7C-4A4C-90FD-2AE47D553CFC}"/>
              </a:ext>
            </a:extLst>
          </p:cNvPr>
          <p:cNvCxnSpPr>
            <a:cxnSpLocks/>
          </p:cNvCxnSpPr>
          <p:nvPr/>
        </p:nvCxnSpPr>
        <p:spPr>
          <a:xfrm>
            <a:off x="8149915" y="4554999"/>
            <a:ext cx="2342529" cy="8654"/>
          </a:xfrm>
          <a:prstGeom prst="straightConnector1">
            <a:avLst/>
          </a:prstGeom>
          <a:ln w="38100">
            <a:solidFill>
              <a:srgbClr val="FF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40D7E43-65AE-499E-A2CE-D070146EBD93}"/>
              </a:ext>
            </a:extLst>
          </p:cNvPr>
          <p:cNvSpPr txBox="1"/>
          <p:nvPr/>
        </p:nvSpPr>
        <p:spPr>
          <a:xfrm>
            <a:off x="8968445" y="4641942"/>
            <a:ext cx="804205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 smtClean="0"/>
              <a:t>12/12~1/6</a:t>
            </a:r>
            <a:endParaRPr lang="ko-KR" altLang="en-US" sz="9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841F5B5-6F7C-4A4C-90FD-2AE47D553CFC}"/>
              </a:ext>
            </a:extLst>
          </p:cNvPr>
          <p:cNvCxnSpPr>
            <a:cxnSpLocks/>
          </p:cNvCxnSpPr>
          <p:nvPr/>
        </p:nvCxnSpPr>
        <p:spPr>
          <a:xfrm flipV="1">
            <a:off x="10388290" y="5114925"/>
            <a:ext cx="603560" cy="1620"/>
          </a:xfrm>
          <a:prstGeom prst="straightConnector1">
            <a:avLst/>
          </a:prstGeom>
          <a:ln w="38100">
            <a:solidFill>
              <a:srgbClr val="FF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41F5B5-6F7C-4A4C-90FD-2AE47D553CFC}"/>
              </a:ext>
            </a:extLst>
          </p:cNvPr>
          <p:cNvCxnSpPr>
            <a:cxnSpLocks/>
          </p:cNvCxnSpPr>
          <p:nvPr/>
        </p:nvCxnSpPr>
        <p:spPr>
          <a:xfrm flipV="1">
            <a:off x="10388290" y="5604033"/>
            <a:ext cx="603560" cy="1620"/>
          </a:xfrm>
          <a:prstGeom prst="straightConnector1">
            <a:avLst/>
          </a:prstGeom>
          <a:ln w="38100">
            <a:solidFill>
              <a:srgbClr val="FF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0D7E43-65AE-499E-A2CE-D070146EBD93}"/>
              </a:ext>
            </a:extLst>
          </p:cNvPr>
          <p:cNvSpPr txBox="1"/>
          <p:nvPr/>
        </p:nvSpPr>
        <p:spPr>
          <a:xfrm>
            <a:off x="10340045" y="5187308"/>
            <a:ext cx="729466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 smtClean="0"/>
              <a:t>1/5~1/12</a:t>
            </a:r>
            <a:endParaRPr lang="ko-KR" altLang="en-US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0D7E43-65AE-499E-A2CE-D070146EBD93}"/>
              </a:ext>
            </a:extLst>
          </p:cNvPr>
          <p:cNvSpPr txBox="1"/>
          <p:nvPr/>
        </p:nvSpPr>
        <p:spPr>
          <a:xfrm>
            <a:off x="10330519" y="5733280"/>
            <a:ext cx="767567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900" dirty="0" smtClean="0"/>
              <a:t>1/10~1/12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406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633570" y="157627"/>
            <a:ext cx="2496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n-ea"/>
              </a:rPr>
              <a:t>&lt;</a:t>
            </a:r>
            <a:r>
              <a:rPr lang="ko-KR" altLang="en-US" sz="2800" b="1" dirty="0" smtClean="0">
                <a:latin typeface="+mn-ea"/>
              </a:rPr>
              <a:t>스토리보드</a:t>
            </a:r>
            <a:r>
              <a:rPr lang="en-US" altLang="ko-KR" sz="2800" b="1" dirty="0" smtClean="0">
                <a:latin typeface="+mn-ea"/>
              </a:rPr>
              <a:t>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E0D691-C42B-4E0E-888F-DAD00F7B1286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364DD5-3A6B-419C-9FA8-F72C482D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8</a:t>
            </a:fld>
            <a:endParaRPr lang="ko-KR" altLang="en-US" dirty="0"/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3F8238E1-49DB-466A-AC7A-9C629CCD0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54367"/>
              </p:ext>
            </p:extLst>
          </p:nvPr>
        </p:nvGraphicFramePr>
        <p:xfrm>
          <a:off x="856179" y="1172727"/>
          <a:ext cx="10479641" cy="48470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6981">
                  <a:extLst>
                    <a:ext uri="{9D8B030D-6E8A-4147-A177-3AD203B41FA5}">
                      <a16:colId xmlns:a16="http://schemas.microsoft.com/office/drawing/2014/main" val="1339249654"/>
                    </a:ext>
                  </a:extLst>
                </a:gridCol>
                <a:gridCol w="9022660">
                  <a:extLst>
                    <a:ext uri="{9D8B030D-6E8A-4147-A177-3AD203B41FA5}">
                      <a16:colId xmlns:a16="http://schemas.microsoft.com/office/drawing/2014/main" val="684433854"/>
                    </a:ext>
                  </a:extLst>
                </a:gridCol>
              </a:tblGrid>
              <a:tr h="42852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891903"/>
                  </a:ext>
                </a:extLst>
              </a:tr>
              <a:tr h="468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상단메뉴</a:t>
                      </a:r>
                      <a:endParaRPr lang="en-US" altLang="ko-KR" sz="18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</a:rPr>
                        <a:t> 전체검색기능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인기 키워드 리스트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최근 검색 키워드 리스트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210" marR="3210" marT="3210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405199"/>
                  </a:ext>
                </a:extLst>
              </a:tr>
              <a:tr h="438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홈</a:t>
                      </a:r>
                      <a:endParaRPr lang="en-US" altLang="ko-KR" sz="18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 err="1" smtClean="0">
                          <a:effectLst/>
                        </a:rPr>
                        <a:t>최근등록순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지금 최고 관심 제품 리스트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나의 관심리스트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210" marR="3210" marT="3210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94273"/>
                  </a:ext>
                </a:extLst>
              </a:tr>
              <a:tr h="967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카테고리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</a:rPr>
                        <a:t> 제품 </a:t>
                      </a:r>
                      <a:r>
                        <a:rPr lang="ko-KR" altLang="en-US" sz="1600" u="none" strike="noStrike" dirty="0">
                          <a:effectLst/>
                        </a:rPr>
                        <a:t>리스트 </a:t>
                      </a:r>
                      <a:r>
                        <a:rPr lang="en-US" altLang="ko-KR" sz="1600" u="none" strike="noStrike" dirty="0">
                          <a:effectLst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</a:rPr>
                        <a:t>제품명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거래지역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가격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관심 수</a:t>
                      </a:r>
                      <a:r>
                        <a:rPr lang="en-US" altLang="ko-KR" sz="1600" u="none" strike="noStrike" dirty="0">
                          <a:effectLst/>
                        </a:rPr>
                        <a:t>)  </a:t>
                      </a:r>
                    </a:p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</a:rPr>
                        <a:t> 제품 </a:t>
                      </a:r>
                      <a:r>
                        <a:rPr lang="ko-KR" altLang="en-US" sz="1600" u="none" strike="noStrike" dirty="0">
                          <a:effectLst/>
                        </a:rPr>
                        <a:t>상세 </a:t>
                      </a:r>
                      <a:r>
                        <a:rPr lang="en-US" altLang="ko-KR" sz="1600" u="none" strike="noStrike" dirty="0">
                          <a:effectLst/>
                        </a:rPr>
                        <a:t>(</a:t>
                      </a:r>
                      <a:r>
                        <a:rPr lang="ko-KR" altLang="en-US" sz="1600" u="none" strike="noStrike" dirty="0">
                          <a:effectLst/>
                        </a:rPr>
                        <a:t>평가점수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가격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시세조회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제목 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</a:p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</a:rPr>
                        <a:t> 제품 </a:t>
                      </a:r>
                      <a:r>
                        <a:rPr lang="ko-KR" altLang="en-US" sz="1600" u="none" strike="noStrike" dirty="0">
                          <a:effectLst/>
                        </a:rPr>
                        <a:t>등록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수정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삭제 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210" marR="3210" marT="3210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50072"/>
                  </a:ext>
                </a:extLst>
              </a:tr>
              <a:tr h="576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채팅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 err="1" smtClean="0">
                          <a:effectLst/>
                        </a:rPr>
                        <a:t>채팅목록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채팅 기능 </a:t>
                      </a:r>
                      <a:r>
                        <a:rPr lang="en-US" altLang="ko-KR" sz="1600" u="none" strike="noStrike" dirty="0">
                          <a:effectLst/>
                        </a:rPr>
                        <a:t>( </a:t>
                      </a:r>
                      <a:r>
                        <a:rPr lang="ko-KR" altLang="en-US" sz="1600" u="none" strike="noStrike" dirty="0">
                          <a:effectLst/>
                        </a:rPr>
                        <a:t>프로필 사진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말풍선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시간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ko-KR" altLang="en-US" dirty="0"/>
                    </a:p>
                  </a:txBody>
                  <a:tcPr marL="3210" marR="3210" marT="3210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17043"/>
                  </a:ext>
                </a:extLst>
              </a:tr>
              <a:tr h="51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</a:rPr>
                        <a:t> 현재위치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본인인증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본인동네 인증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210" marR="3210" marT="3210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388310"/>
                  </a:ext>
                </a:extLst>
              </a:tr>
              <a:tr h="515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마이페이지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</a:rPr>
                        <a:t> 프로필 </a:t>
                      </a:r>
                      <a:r>
                        <a:rPr lang="en-US" altLang="ko-KR" sz="1600" u="none" strike="noStrike" dirty="0">
                          <a:effectLst/>
                        </a:rPr>
                        <a:t>( </a:t>
                      </a:r>
                      <a:r>
                        <a:rPr lang="ko-KR" altLang="en-US" sz="1600" u="none" strike="noStrike" dirty="0">
                          <a:effectLst/>
                        </a:rPr>
                        <a:t>나의 프로필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>
                          <a:effectLst/>
                        </a:rPr>
                        <a:t>판매 리스트 </a:t>
                      </a:r>
                      <a:r>
                        <a:rPr lang="en-US" altLang="ko-KR" sz="1600" u="none" strike="noStrike" dirty="0">
                          <a:effectLst/>
                        </a:rPr>
                        <a:t>/</a:t>
                      </a:r>
                      <a:r>
                        <a:rPr lang="ko-KR" altLang="en-US" sz="1600" u="none" strike="noStrike" dirty="0">
                          <a:effectLst/>
                        </a:rPr>
                        <a:t>동네변경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 err="1" smtClean="0">
                          <a:effectLst/>
                        </a:rPr>
                        <a:t>관심키워드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210" marR="3210" marT="3210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749151"/>
                  </a:ext>
                </a:extLst>
              </a:tr>
              <a:tr h="468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고객섹터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u="none" strike="noStrike" dirty="0" smtClean="0">
                          <a:effectLst/>
                        </a:rPr>
                        <a:t> 자주 </a:t>
                      </a:r>
                      <a:r>
                        <a:rPr lang="ko-KR" altLang="en-US" sz="1600" u="none" strike="noStrike" dirty="0">
                          <a:effectLst/>
                        </a:rPr>
                        <a:t>묻는 질문 </a:t>
                      </a:r>
                      <a:r>
                        <a:rPr lang="en-US" altLang="ko-KR" sz="1600" u="none" strike="noStrike" dirty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신고하기 </a:t>
                      </a:r>
                      <a:r>
                        <a:rPr lang="en-US" altLang="ko-KR" sz="1600" u="none" strike="noStrike" dirty="0" smtClean="0">
                          <a:effectLst/>
                        </a:rPr>
                        <a:t>/ </a:t>
                      </a:r>
                      <a:r>
                        <a:rPr lang="ko-KR" altLang="en-US" sz="1600" u="none" strike="noStrike" dirty="0" smtClean="0">
                          <a:effectLst/>
                        </a:rPr>
                        <a:t>문의하기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210" marR="3210" marT="3210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473077"/>
                  </a:ext>
                </a:extLst>
              </a:tr>
              <a:tr h="4685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관리자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관리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신고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관리</a:t>
                      </a:r>
                      <a:r>
                        <a:rPr lang="en-US" altLang="ko-KR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및 전체적인 사이트 운영 관리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210" marR="3210" marT="3210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163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9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00AA4-9D9D-4548-93D9-3AE7C42B80F8}"/>
              </a:ext>
            </a:extLst>
          </p:cNvPr>
          <p:cNvSpPr txBox="1"/>
          <p:nvPr/>
        </p:nvSpPr>
        <p:spPr>
          <a:xfrm>
            <a:off x="1183399" y="157627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n-ea"/>
              </a:rPr>
              <a:t>&lt;ERD&gt;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CAF159-2E6B-42EF-866F-253FA0EDEC6B}"/>
              </a:ext>
            </a:extLst>
          </p:cNvPr>
          <p:cNvCxnSpPr>
            <a:cxnSpLocks/>
          </p:cNvCxnSpPr>
          <p:nvPr/>
        </p:nvCxnSpPr>
        <p:spPr>
          <a:xfrm>
            <a:off x="0" y="783873"/>
            <a:ext cx="121920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FE0D691-C42B-4E0E-888F-DAD00F7B1286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43A0D2B-9EAB-4126-AC53-630DD10EEE24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364DD5-3A6B-419C-9FA8-F72C482D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04C9-983F-4070-B2DC-A262D3210BD7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37" y="962897"/>
            <a:ext cx="10055469" cy="55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6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1807</TotalTime>
  <Words>1584</Words>
  <Application>Microsoft Office PowerPoint</Application>
  <PresentationFormat>와이드스크린</PresentationFormat>
  <Paragraphs>907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맑은 고딕</vt:lpstr>
      <vt:lpstr>한컴 윤고딕 230</vt:lpstr>
      <vt:lpstr>Arial</vt:lpstr>
      <vt:lpstr>G마켓 산스 Bold</vt:lpstr>
      <vt:lpstr>Segoe UI</vt:lpstr>
      <vt:lpstr>Wingdings</vt:lpstr>
      <vt:lpstr>G마켓 산스 TTF Bold</vt:lpstr>
      <vt:lpstr>맑은 고딕</vt:lpstr>
      <vt:lpstr>G마켓 산스 Medium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지현</dc:creator>
  <cp:lastModifiedBy>eunoo</cp:lastModifiedBy>
  <cp:revision>698</cp:revision>
  <dcterms:created xsi:type="dcterms:W3CDTF">2021-08-27T00:25:14Z</dcterms:created>
  <dcterms:modified xsi:type="dcterms:W3CDTF">2022-01-12T02:45:26Z</dcterms:modified>
</cp:coreProperties>
</file>